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m4v" ContentType="video/unknown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7"/>
  </p:notesMasterIdLst>
  <p:sldIdLst>
    <p:sldId id="257" r:id="rId2"/>
    <p:sldId id="269" r:id="rId3"/>
    <p:sldId id="279" r:id="rId4"/>
    <p:sldId id="259" r:id="rId5"/>
    <p:sldId id="270" r:id="rId6"/>
    <p:sldId id="273" r:id="rId7"/>
    <p:sldId id="260" r:id="rId8"/>
    <p:sldId id="276" r:id="rId9"/>
    <p:sldId id="277" r:id="rId10"/>
    <p:sldId id="271" r:id="rId11"/>
    <p:sldId id="272" r:id="rId12"/>
    <p:sldId id="280" r:id="rId13"/>
    <p:sldId id="261" r:id="rId14"/>
    <p:sldId id="278" r:id="rId15"/>
    <p:sldId id="262" r:id="rId16"/>
    <p:sldId id="282" r:id="rId17"/>
    <p:sldId id="283" r:id="rId18"/>
    <p:sldId id="275" r:id="rId19"/>
    <p:sldId id="264" r:id="rId20"/>
    <p:sldId id="265" r:id="rId21"/>
    <p:sldId id="281" r:id="rId22"/>
    <p:sldId id="284" r:id="rId23"/>
    <p:sldId id="266" r:id="rId24"/>
    <p:sldId id="267" r:id="rId25"/>
    <p:sldId id="274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CCCCCC"/>
    <a:srgbClr val="F2EFF2"/>
    <a:srgbClr val="E9D1DD"/>
    <a:srgbClr val="E5F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61" autoAdjust="0"/>
    <p:restoredTop sz="98391" autoAdjust="0"/>
  </p:normalViewPr>
  <p:slideViewPr>
    <p:cSldViewPr>
      <p:cViewPr>
        <p:scale>
          <a:sx n="68" d="100"/>
          <a:sy n="68" d="100"/>
        </p:scale>
        <p:origin x="-80" y="-104"/>
      </p:cViewPr>
      <p:guideLst>
        <p:guide orient="horz" pos="578"/>
        <p:guide orient="horz" pos="1706"/>
        <p:guide orient="horz" pos="2840"/>
        <p:guide orient="horz" pos="3884"/>
        <p:guide pos="208"/>
        <p:guide pos="2018"/>
        <p:guide pos="5556"/>
        <p:guide pos="374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BDAB8-FD73-1B4C-A096-E26F62718D1C}" type="datetimeFigureOut">
              <a:rPr lang="en-US" smtClean="0"/>
              <a:t>15/08/2012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BFCA2-226F-A942-B70A-F159BF0A4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21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BFCA2-226F-A942-B70A-F159BF0A41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09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BFCA2-226F-A942-B70A-F159BF0A41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4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arkBlue10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484313"/>
            <a:ext cx="8496300" cy="13684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  <a:endParaRPr lang="en-US" noProof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068638"/>
            <a:ext cx="8496300" cy="3097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23850" y="6245225"/>
            <a:ext cx="84963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33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2708275"/>
            <a:ext cx="8489950" cy="3457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B65C5-CAFB-BD49-ABDF-A3459A2D6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94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908050"/>
            <a:ext cx="2122487" cy="5257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908050"/>
            <a:ext cx="6215063" cy="5257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97A2A-C274-0344-A003-6D8E36FD6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34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2708275"/>
            <a:ext cx="8489950" cy="345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CDD1C-CBB2-0746-85DD-435FE79FC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5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C05EC-5CC0-334B-B1B2-25BEAEB44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0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2708275"/>
            <a:ext cx="4168775" cy="34575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2708275"/>
            <a:ext cx="4168775" cy="34575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5E4B7-9D34-714B-9C44-42EC6B52B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62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21C5F-3DA6-C446-A7D5-195C2FE2C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87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32AD0-A9A4-574F-8AA6-B3D978F59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71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F12F-E085-6341-9535-315ECF6BB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03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E061D-82FE-4949-929B-D7E2288B4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6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65E59-4270-2C48-B676-0DCB56A17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41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836712"/>
            <a:ext cx="8489950" cy="936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of presentation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37300"/>
            <a:ext cx="10080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010A41C7-90E7-A340-8065-8986766D1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9" name="Picture 13" descr="DarkBlue10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emf"/><Relationship Id="rId12" Type="http://schemas.openxmlformats.org/officeDocument/2006/relationships/image" Target="../media/image36.emf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png"/><Relationship Id="rId1" Type="http://schemas.microsoft.com/office/2007/relationships/media" Target="../media/media1.m4v"/><Relationship Id="rId2" Type="http://schemas.openxmlformats.org/officeDocument/2006/relationships/video" Target="../media/media1.m4v"/><Relationship Id="rId3" Type="http://schemas.microsoft.com/office/2007/relationships/media" Target="../media/media2.m4v"/><Relationship Id="rId4" Type="http://schemas.openxmlformats.org/officeDocument/2006/relationships/video" Target="../media/media2.m4v"/><Relationship Id="rId5" Type="http://schemas.microsoft.com/office/2007/relationships/media" Target="../media/media3.m4v"/><Relationship Id="rId6" Type="http://schemas.openxmlformats.org/officeDocument/2006/relationships/video" Target="../media/media3.m4v"/><Relationship Id="rId7" Type="http://schemas.microsoft.com/office/2007/relationships/media" Target="../media/media4.m4v"/><Relationship Id="rId8" Type="http://schemas.openxmlformats.org/officeDocument/2006/relationships/video" Target="../media/media4.m4v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6.emf"/><Relationship Id="rId5" Type="http://schemas.openxmlformats.org/officeDocument/2006/relationships/image" Target="../media/image47.png"/><Relationship Id="rId1" Type="http://schemas.microsoft.com/office/2007/relationships/media" Target="../media/media5.m4v"/><Relationship Id="rId2" Type="http://schemas.openxmlformats.org/officeDocument/2006/relationships/video" Target="../media/media5.m4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8.emf"/><Relationship Id="rId5" Type="http://schemas.openxmlformats.org/officeDocument/2006/relationships/image" Target="../media/image49.png"/><Relationship Id="rId1" Type="http://schemas.microsoft.com/office/2007/relationships/media" Target="../media/media6.m4v"/><Relationship Id="rId2" Type="http://schemas.openxmlformats.org/officeDocument/2006/relationships/video" Target="../media/media6.m4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1" Type="http://schemas.microsoft.com/office/2007/relationships/media" Target="../media/media7.m4v"/><Relationship Id="rId2" Type="http://schemas.openxmlformats.org/officeDocument/2006/relationships/video" Target="../media/media7.m4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wmf"/><Relationship Id="rId3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1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2.emf"/><Relationship Id="rId7" Type="http://schemas.openxmlformats.org/officeDocument/2006/relationships/image" Target="../media/image23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emf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2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24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25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26.emf"/><Relationship Id="rId10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"/>
          <p:cNvSpPr>
            <a:spLocks noGrp="1" noChangeArrowheads="1"/>
          </p:cNvSpPr>
          <p:nvPr>
            <p:ph type="title"/>
          </p:nvPr>
        </p:nvSpPr>
        <p:spPr>
          <a:xfrm>
            <a:off x="330200" y="836712"/>
            <a:ext cx="6258024" cy="208823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DFT problems with water?</a:t>
            </a:r>
            <a:br>
              <a:rPr lang="en-US" dirty="0" smtClean="0">
                <a:cs typeface="+mj-cs"/>
              </a:rPr>
            </a:br>
            <a:r>
              <a:rPr lang="en-US" dirty="0" smtClean="0">
                <a:cs typeface="+mj-cs"/>
              </a:rPr>
              <a:t>QMC to the rescue!</a:t>
            </a:r>
            <a:br>
              <a:rPr lang="en-US" dirty="0" smtClean="0">
                <a:cs typeface="+mj-cs"/>
              </a:rPr>
            </a:br>
            <a:r>
              <a:rPr lang="en-US" sz="2000" dirty="0" smtClean="0">
                <a:cs typeface="+mj-cs"/>
              </a:rPr>
              <a:t>Mike Gillan</a:t>
            </a:r>
            <a:br>
              <a:rPr lang="en-US" sz="2000" dirty="0" smtClean="0">
                <a:cs typeface="+mj-cs"/>
              </a:rPr>
            </a:br>
            <a:r>
              <a:rPr lang="en-US" sz="2000" dirty="0" smtClean="0">
                <a:cs typeface="+mj-cs"/>
              </a:rPr>
              <a:t>London Centre for Nanotechnology, UCL</a:t>
            </a:r>
            <a:br>
              <a:rPr lang="en-US" sz="2000" dirty="0" smtClean="0">
                <a:cs typeface="+mj-cs"/>
              </a:rPr>
            </a:br>
            <a:r>
              <a:rPr lang="en-US" sz="1800" dirty="0" smtClean="0">
                <a:cs typeface="+mj-cs"/>
              </a:rPr>
              <a:t>and Thomas Young Centre</a:t>
            </a:r>
            <a:endParaRPr lang="en-US" dirty="0" smtClean="0">
              <a:cs typeface="+mj-cs"/>
            </a:endParaRPr>
          </a:p>
        </p:txBody>
      </p:sp>
      <p:pic>
        <p:nvPicPr>
          <p:cNvPr id="4" name="Picture 3" descr="erythrocytes.jpg"/>
          <p:cNvPicPr>
            <a:picLocks noChangeAspect="1"/>
          </p:cNvPicPr>
          <p:nvPr/>
        </p:nvPicPr>
        <p:blipFill>
          <a:blip r:embed="rId2">
            <a:alphaModFix amt="9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20" y="2708920"/>
            <a:ext cx="1862212" cy="1336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iceberg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068960"/>
            <a:ext cx="2016225" cy="2773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pa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946487"/>
            <a:ext cx="2076745" cy="197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blue_wha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861048"/>
            <a:ext cx="2088232" cy="1566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cumulus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77072"/>
            <a:ext cx="2016224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75856" y="3275692"/>
            <a:ext cx="2880320" cy="369332"/>
          </a:xfrm>
          <a:prstGeom prst="rect">
            <a:avLst/>
          </a:prstGeom>
          <a:solidFill>
            <a:srgbClr val="CCCCCC"/>
          </a:solidFill>
          <a:ln>
            <a:solidFill>
              <a:schemeClr val="tx2">
                <a:lumMod val="25000"/>
                <a:lumOff val="75000"/>
              </a:schemeClr>
            </a:solidFill>
          </a:ln>
          <a:effectLst>
            <a:glow rad="101600">
              <a:srgbClr val="008000">
                <a:alpha val="75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Water is very important….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5733256"/>
            <a:ext cx="5112568" cy="369332"/>
          </a:xfrm>
          <a:prstGeom prst="rect">
            <a:avLst/>
          </a:prstGeom>
          <a:solidFill>
            <a:srgbClr val="CCCCCC"/>
          </a:solidFill>
          <a:ln w="28575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…but it is very difficult to get its energetics right</a:t>
            </a:r>
            <a:endParaRPr lang="en-US" dirty="0"/>
          </a:p>
        </p:txBody>
      </p:sp>
      <p:pic>
        <p:nvPicPr>
          <p:cNvPr id="9" name="Picture 8" descr="TYC_logo_Pantone301C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844" y="2363482"/>
            <a:ext cx="783332" cy="777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nome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" r="7822" b="4774"/>
          <a:stretch/>
        </p:blipFill>
        <p:spPr>
          <a:xfrm>
            <a:off x="3131840" y="2348880"/>
            <a:ext cx="5195444" cy="3739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764704"/>
            <a:ext cx="8489950" cy="648072"/>
          </a:xfrm>
        </p:spPr>
        <p:txBody>
          <a:bodyPr/>
          <a:lstStyle/>
          <a:p>
            <a:r>
              <a:rPr lang="en-US" dirty="0" smtClean="0"/>
              <a:t>The water monomer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1497558"/>
            <a:ext cx="5616624" cy="923330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deformation energy of the H</a:t>
            </a:r>
            <a:r>
              <a:rPr lang="en-US" baseline="-25000" dirty="0" smtClean="0"/>
              <a:t>2</a:t>
            </a:r>
            <a:r>
              <a:rPr lang="en-US" dirty="0" smtClean="0"/>
              <a:t>O molecule as function of bond lengths and bond angle is known essentially exactly from quantum chemistry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3429000"/>
            <a:ext cx="2592288" cy="1200329"/>
          </a:xfrm>
          <a:prstGeom prst="rect">
            <a:avLst/>
          </a:prstGeom>
          <a:noFill/>
          <a:ln w="57150" cmpd="sng">
            <a:solidFill>
              <a:schemeClr val="accent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Some DFTs (e.g. PBE, BLYP) give a very poor description, but DMC is very good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59832" y="6093296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Error in approximate deformation energy </a:t>
            </a:r>
            <a:r>
              <a:rPr lang="en-US" dirty="0" err="1" smtClean="0"/>
              <a:t>vs</a:t>
            </a:r>
            <a:r>
              <a:rPr lang="en-US" dirty="0" smtClean="0"/>
              <a:t> benchmark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5085184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QMC for a range of water clusters: MJG, </a:t>
            </a:r>
            <a:r>
              <a:rPr lang="en-US" dirty="0" err="1" smtClean="0"/>
              <a:t>Manby</a:t>
            </a:r>
            <a:r>
              <a:rPr lang="en-US" dirty="0" smtClean="0"/>
              <a:t>, </a:t>
            </a:r>
            <a:r>
              <a:rPr lang="en-US" dirty="0" err="1" smtClean="0"/>
              <a:t>Towler</a:t>
            </a:r>
            <a:r>
              <a:rPr lang="en-US" dirty="0" smtClean="0"/>
              <a:t>, </a:t>
            </a:r>
            <a:r>
              <a:rPr lang="en-US" dirty="0" err="1" smtClean="0"/>
              <a:t>Alfè</a:t>
            </a:r>
            <a:r>
              <a:rPr lang="en-US" dirty="0" smtClean="0"/>
              <a:t>, J. </a:t>
            </a:r>
            <a:r>
              <a:rPr lang="en-US" dirty="0" err="1" smtClean="0"/>
              <a:t>Chem</a:t>
            </a:r>
            <a:r>
              <a:rPr lang="en-US" dirty="0" smtClean="0"/>
              <a:t> Phys. (2012)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589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mer_tot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12174" r="9171" b="5043"/>
          <a:stretch/>
        </p:blipFill>
        <p:spPr>
          <a:xfrm>
            <a:off x="755576" y="2350973"/>
            <a:ext cx="5457139" cy="39583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692696"/>
            <a:ext cx="8489950" cy="648072"/>
          </a:xfrm>
        </p:spPr>
        <p:txBody>
          <a:bodyPr/>
          <a:lstStyle/>
          <a:p>
            <a:r>
              <a:rPr lang="en-US" dirty="0" smtClean="0"/>
              <a:t>The water dimer: DMC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96136" y="3668831"/>
            <a:ext cx="2736304" cy="1200329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omparison of DFT errors with DMC errors. (“Errors” = deviation from CCSD(T) at CBS limit.)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1412776"/>
            <a:ext cx="7200800" cy="646331"/>
          </a:xfrm>
          <a:prstGeom prst="rect">
            <a:avLst/>
          </a:prstGeom>
          <a:noFill/>
          <a:ln w="5715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Errors of total energy of H</a:t>
            </a:r>
            <a:r>
              <a:rPr lang="en-US" baseline="-25000" dirty="0" smtClean="0"/>
              <a:t>2</a:t>
            </a:r>
            <a:r>
              <a:rPr lang="en-US" dirty="0" smtClean="0"/>
              <a:t>O dimer for thermal sample of 198 configurations drawn from AMOEBA m.d. simulation of liquid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8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764704"/>
            <a:ext cx="8489950" cy="576064"/>
          </a:xfrm>
        </p:spPr>
        <p:txBody>
          <a:bodyPr/>
          <a:lstStyle/>
          <a:p>
            <a:r>
              <a:rPr lang="en-US" dirty="0" smtClean="0"/>
              <a:t>Water dimer: correcting DFT for 1-body errors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785590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6600"/>
              </a:buClr>
              <a:buFont typeface="Wingdings" charset="2"/>
              <a:buChar char="§"/>
            </a:pPr>
            <a:r>
              <a:rPr lang="en-US" dirty="0" smtClean="0"/>
              <a:t> 1-body energy is sum of all monomer distortion energies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2865710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6600"/>
              </a:buClr>
              <a:buFont typeface="Wingdings" charset="2"/>
              <a:buChar char="§"/>
            </a:pPr>
            <a:r>
              <a:rPr lang="en-US" dirty="0" smtClean="0"/>
              <a:t> Some DFTs make serious errors in 1-body energy, but …..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4149080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6600"/>
              </a:buClr>
              <a:buFont typeface="Wingdings" charset="2"/>
              <a:buChar char="§"/>
            </a:pPr>
            <a:r>
              <a:rPr lang="en-US" dirty="0" smtClean="0"/>
              <a:t> We know H</a:t>
            </a:r>
            <a:r>
              <a:rPr lang="en-US" baseline="-25000" dirty="0" smtClean="0"/>
              <a:t>2</a:t>
            </a:r>
            <a:r>
              <a:rPr lang="en-US" dirty="0" smtClean="0"/>
              <a:t>O distortion energy almost exactly (Partridge-</a:t>
            </a:r>
            <a:r>
              <a:rPr lang="en-US" dirty="0" err="1" smtClean="0"/>
              <a:t>Schwenke</a:t>
            </a:r>
            <a:r>
              <a:rPr lang="en-US" dirty="0" smtClean="0"/>
              <a:t>), so.…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327267" y="1484783"/>
            <a:ext cx="5565213" cy="4894804"/>
            <a:chOff x="3327267" y="1484783"/>
            <a:chExt cx="5565213" cy="4894804"/>
          </a:xfrm>
        </p:grpSpPr>
        <p:pic>
          <p:nvPicPr>
            <p:cNvPr id="4" name="Picture 3" descr="dimer1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6" t="10402" r="7714" b="3705"/>
            <a:stretch/>
          </p:blipFill>
          <p:spPr>
            <a:xfrm>
              <a:off x="3327267" y="1484783"/>
              <a:ext cx="5565213" cy="413121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364088" y="5733256"/>
              <a:ext cx="3240360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Remaining DFT errors after correction for 1-body errors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67544" y="5457998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6600"/>
              </a:buClr>
              <a:buFont typeface="Wingdings" charset="2"/>
              <a:buChar char="§"/>
            </a:pPr>
            <a:r>
              <a:rPr lang="en-US" dirty="0" smtClean="0"/>
              <a:t> It is easy to correct for 1-body error (just add difference between Partridge-</a:t>
            </a:r>
            <a:r>
              <a:rPr lang="en-US" dirty="0" err="1" smtClean="0"/>
              <a:t>Schwenke</a:t>
            </a:r>
            <a:r>
              <a:rPr lang="en-US" dirty="0" smtClean="0"/>
              <a:t> and DFT)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97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692696"/>
            <a:ext cx="8489950" cy="504056"/>
          </a:xfrm>
        </p:spPr>
        <p:txBody>
          <a:bodyPr/>
          <a:lstStyle/>
          <a:p>
            <a:r>
              <a:rPr lang="en-US" dirty="0" smtClean="0"/>
              <a:t>The water dimer: GAP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5576" y="1268760"/>
            <a:ext cx="439248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Correcting DFT with GAP (</a:t>
            </a:r>
            <a:r>
              <a:rPr lang="en-US" dirty="0" err="1" smtClean="0"/>
              <a:t>Csányi</a:t>
            </a:r>
            <a:r>
              <a:rPr lang="en-US" dirty="0" smtClean="0"/>
              <a:t> </a:t>
            </a:r>
            <a:r>
              <a:rPr lang="en-US" i="1" dirty="0" smtClean="0"/>
              <a:t>et al.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 descr="di_R_etr_bench_DMC_pbe0_blyp-1_gap_1-198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64904"/>
            <a:ext cx="5184576" cy="36292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1772816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50000"/>
                  <a:lumOff val="50000"/>
                </a:schemeClr>
              </a:buClr>
              <a:buFont typeface="Wingdings" charset="2"/>
              <a:buChar char="v"/>
            </a:pPr>
            <a:r>
              <a:rPr lang="en-US" dirty="0" smtClean="0"/>
              <a:t>Based on ideas of Bayesian learning from large databases of energies and forces of system of atoms and molecules: see </a:t>
            </a:r>
            <a:r>
              <a:rPr lang="en-US" dirty="0" err="1" smtClean="0"/>
              <a:t>Bartók</a:t>
            </a:r>
            <a:r>
              <a:rPr lang="en-US" dirty="0" smtClean="0"/>
              <a:t>, Payne, </a:t>
            </a:r>
            <a:r>
              <a:rPr lang="en-US" dirty="0" err="1" smtClean="0"/>
              <a:t>Kondor</a:t>
            </a:r>
            <a:r>
              <a:rPr lang="en-US" dirty="0" smtClean="0"/>
              <a:t>, </a:t>
            </a:r>
            <a:r>
              <a:rPr lang="en-US" dirty="0" err="1" smtClean="0"/>
              <a:t>Csányi</a:t>
            </a:r>
            <a:r>
              <a:rPr lang="en-US" dirty="0" smtClean="0"/>
              <a:t>, PRL (2010)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2743760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50000"/>
                  <a:lumOff val="50000"/>
                </a:schemeClr>
              </a:buClr>
              <a:buFont typeface="Wingdings" charset="2"/>
              <a:buChar char="v"/>
            </a:pPr>
            <a:r>
              <a:rPr lang="en-US" dirty="0" smtClean="0"/>
              <a:t>For H</a:t>
            </a:r>
            <a:r>
              <a:rPr lang="en-US" baseline="-25000" dirty="0" smtClean="0"/>
              <a:t>2</a:t>
            </a:r>
            <a:r>
              <a:rPr lang="en-US" dirty="0" smtClean="0"/>
              <a:t>O dimer: 12 degrees of freedom: descriptor space consists of intra- and inter-molecular distances (symmetry is important).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4183920"/>
            <a:ext cx="3456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50000"/>
                  <a:lumOff val="50000"/>
                </a:schemeClr>
              </a:buClr>
              <a:buFont typeface="Wingdings" charset="2"/>
              <a:buChar char="v"/>
            </a:pPr>
            <a:r>
              <a:rPr lang="en-US" dirty="0" smtClean="0"/>
              <a:t>First GAP for difference between DFT and MP2/AVTZ, second GAP for basis-set corrections and CCSD(T)-MP2.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5662989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50000"/>
                  <a:lumOff val="50000"/>
                </a:schemeClr>
              </a:buClr>
              <a:buFont typeface="Wingdings" charset="2"/>
              <a:buChar char="v"/>
            </a:pPr>
            <a:r>
              <a:rPr lang="en-US" dirty="0" smtClean="0"/>
              <a:t>Resulting DFT+GAP gives quasi-exact to within </a:t>
            </a:r>
            <a:r>
              <a:rPr lang="en-US" dirty="0" err="1" smtClean="0"/>
              <a:t>rms</a:t>
            </a:r>
            <a:r>
              <a:rPr lang="en-US" dirty="0" smtClean="0"/>
              <a:t> of ~ 1 </a:t>
            </a:r>
            <a:r>
              <a:rPr lang="en-US" dirty="0" err="1" smtClean="0"/>
              <a:t>meV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406400" y="4944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4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764704"/>
            <a:ext cx="8489950" cy="504056"/>
          </a:xfrm>
        </p:spPr>
        <p:txBody>
          <a:bodyPr/>
          <a:lstStyle/>
          <a:p>
            <a:r>
              <a:rPr lang="en-US" dirty="0" smtClean="0"/>
              <a:t>GAP potentials: more details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899592" y="1331476"/>
            <a:ext cx="773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v"/>
            </a:pPr>
            <a:r>
              <a:rPr lang="en-US" dirty="0" smtClean="0"/>
              <a:t> We want to represent 2-body (dimer) energy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1918573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66FF"/>
              </a:buClr>
              <a:buFont typeface="Wingdings" charset="2"/>
              <a:buChar char="v"/>
            </a:pPr>
            <a:r>
              <a:rPr lang="en-US" dirty="0" smtClean="0"/>
              <a:t> It’s a function of 12 degrees of freedom (6 internal, 1 distance, 5 </a:t>
            </a:r>
            <a:r>
              <a:rPr lang="en-US" dirty="0" err="1" smtClean="0"/>
              <a:t>orientational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09333" y="3725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2636912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v"/>
            </a:pPr>
            <a:r>
              <a:rPr lang="en-US" dirty="0" smtClean="0"/>
              <a:t> Theory of Gaussian processes for Bayesian machine learning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9592" y="3247816"/>
            <a:ext cx="72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v"/>
            </a:pPr>
            <a:r>
              <a:rPr lang="en-US" dirty="0" smtClean="0"/>
              <a:t> We want to predict energy </a:t>
            </a:r>
            <a:r>
              <a:rPr lang="en-US" i="1" dirty="0" smtClean="0"/>
              <a:t>E</a:t>
            </a:r>
            <a:r>
              <a:rPr lang="en-US" dirty="0" smtClean="0"/>
              <a:t>(</a:t>
            </a:r>
            <a:r>
              <a:rPr lang="en-US" b="1" dirty="0" smtClean="0"/>
              <a:t>x</a:t>
            </a:r>
            <a:r>
              <a:rPr lang="en-US" dirty="0" smtClean="0"/>
              <a:t>) at position </a:t>
            </a:r>
            <a:r>
              <a:rPr lang="en-US" b="1" dirty="0" smtClean="0"/>
              <a:t>x</a:t>
            </a:r>
            <a:r>
              <a:rPr lang="en-US" dirty="0" smtClean="0"/>
              <a:t> in 12-dimensional space given benchmark energies </a:t>
            </a:r>
            <a:r>
              <a:rPr lang="en-US" i="1" dirty="0" smtClean="0"/>
              <a:t>E</a:t>
            </a:r>
            <a:r>
              <a:rPr lang="en-US" dirty="0" smtClean="0"/>
              <a:t>(</a:t>
            </a:r>
            <a:r>
              <a:rPr lang="en-US" b="1" dirty="0" smtClean="0"/>
              <a:t>x</a:t>
            </a:r>
            <a:r>
              <a:rPr lang="en-US" i="1" baseline="-25000" dirty="0" smtClean="0"/>
              <a:t>i</a:t>
            </a:r>
            <a:r>
              <a:rPr lang="en-US" dirty="0" smtClean="0"/>
              <a:t>) and gradients </a:t>
            </a:r>
            <a:r>
              <a:rPr lang="en-US" b="1" dirty="0" smtClean="0"/>
              <a:t>F</a:t>
            </a:r>
            <a:r>
              <a:rPr lang="en-US" dirty="0" smtClean="0"/>
              <a:t>(</a:t>
            </a:r>
            <a:r>
              <a:rPr lang="en-US" b="1" dirty="0" smtClean="0"/>
              <a:t>x</a:t>
            </a:r>
            <a:r>
              <a:rPr lang="en-US" i="1" baseline="-25000" dirty="0" smtClean="0"/>
              <a:t>i</a:t>
            </a:r>
            <a:r>
              <a:rPr lang="en-US" dirty="0" smtClean="0"/>
              <a:t>) at a large number of points </a:t>
            </a:r>
            <a:r>
              <a:rPr lang="en-US" b="1" dirty="0" smtClean="0"/>
              <a:t>x</a:t>
            </a:r>
            <a:r>
              <a:rPr lang="en-US" i="1" baseline="-25000" dirty="0" smtClean="0"/>
              <a:t>i</a:t>
            </a:r>
            <a:r>
              <a:rPr lang="en-US" dirty="0" smtClean="0"/>
              <a:t> in the space (typically a few thousand points gives an accuracy of ~0.1 </a:t>
            </a:r>
            <a:r>
              <a:rPr lang="en-US" dirty="0" err="1" smtClean="0"/>
              <a:t>mHa</a:t>
            </a:r>
            <a:r>
              <a:rPr lang="en-US" dirty="0" smtClean="0"/>
              <a:t> (2.5 </a:t>
            </a:r>
            <a:r>
              <a:rPr lang="en-US" dirty="0" err="1" smtClean="0"/>
              <a:t>meV</a:t>
            </a:r>
            <a:r>
              <a:rPr lang="en-US" dirty="0" smtClean="0"/>
              <a:t>) for the H2O dimer)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4798893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v"/>
            </a:pPr>
            <a:r>
              <a:rPr lang="en-US" dirty="0" smtClean="0"/>
              <a:t> GAP principle can also be used to represent many-body interactions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611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ing_spin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r="8612"/>
          <a:stretch/>
        </p:blipFill>
        <p:spPr>
          <a:xfrm>
            <a:off x="2555776" y="2420888"/>
            <a:ext cx="1944216" cy="1112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386" y="764704"/>
            <a:ext cx="3240038" cy="936104"/>
          </a:xfrm>
        </p:spPr>
        <p:txBody>
          <a:bodyPr/>
          <a:lstStyle/>
          <a:p>
            <a:pPr algn="r"/>
            <a:r>
              <a:rPr lang="en-US" dirty="0" smtClean="0"/>
              <a:t>The water </a:t>
            </a:r>
            <a:r>
              <a:rPr lang="en-US" dirty="0" err="1" smtClean="0"/>
              <a:t>hexamer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four isomers</a:t>
            </a:r>
            <a:endParaRPr lang="en-US" dirty="0"/>
          </a:p>
        </p:txBody>
      </p:sp>
      <p:pic>
        <p:nvPicPr>
          <p:cNvPr id="4" name="Picture 3" descr="isomers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860" y="1844824"/>
            <a:ext cx="3920604" cy="4514635"/>
          </a:xfrm>
          <a:prstGeom prst="rect">
            <a:avLst/>
          </a:prstGeom>
        </p:spPr>
      </p:pic>
      <p:pic>
        <p:nvPicPr>
          <p:cNvPr id="6" name="Picture 5" descr="he_detr_bench_DMC_pbe_blyp_pbe0_gap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02721"/>
            <a:ext cx="4198066" cy="29386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7544" y="692696"/>
            <a:ext cx="1684040" cy="1634698"/>
            <a:chOff x="467544" y="692696"/>
            <a:chExt cx="1684040" cy="1634698"/>
          </a:xfrm>
        </p:grpSpPr>
        <p:pic>
          <p:nvPicPr>
            <p:cNvPr id="3" name="prism_spin.m4v">
              <a:hlinkClick r:id="" action="ppaction://media"/>
            </p:cNvPr>
            <p:cNvPicPr>
              <a:picLocks noChangeAspect="1"/>
            </p:cNvPicPr>
            <p:nvPr>
              <a:vide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467544" y="692696"/>
              <a:ext cx="1684040" cy="129725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39552" y="1988840"/>
              <a:ext cx="15121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prism</a:t>
              </a:r>
              <a:endParaRPr lang="en-US" sz="16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73999" y="692696"/>
            <a:ext cx="1857161" cy="1656184"/>
            <a:chOff x="2673999" y="692696"/>
            <a:chExt cx="1857161" cy="1656184"/>
          </a:xfrm>
        </p:grpSpPr>
        <p:pic>
          <p:nvPicPr>
            <p:cNvPr id="7" name="cage_spin.m4v">
              <a:hlinkClick r:id="" action="ppaction://media"/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4"/>
            <a:stretch>
              <a:fillRect/>
            </a:stretch>
          </p:blipFill>
          <p:spPr>
            <a:xfrm>
              <a:off x="2673999" y="692696"/>
              <a:ext cx="1857161" cy="12961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843808" y="2010326"/>
              <a:ext cx="15121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cage</a:t>
              </a:r>
              <a:endParaRPr lang="en-US" sz="1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7544" y="2420888"/>
            <a:ext cx="1682989" cy="1513056"/>
            <a:chOff x="467544" y="2470522"/>
            <a:chExt cx="1682989" cy="1513056"/>
          </a:xfrm>
        </p:grpSpPr>
        <p:pic>
          <p:nvPicPr>
            <p:cNvPr id="8" name="book_spin.m4v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 rotWithShape="1">
            <a:blip r:embed="rId15"/>
            <a:srcRect r="7724"/>
            <a:stretch/>
          </p:blipFill>
          <p:spPr>
            <a:xfrm>
              <a:off x="467544" y="2470522"/>
              <a:ext cx="1682989" cy="110249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27584" y="3645024"/>
              <a:ext cx="9361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book</a:t>
              </a:r>
              <a:endParaRPr lang="en-US" sz="16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280206" y="3573016"/>
            <a:ext cx="639372" cy="545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0130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836712"/>
            <a:ext cx="8489950" cy="648072"/>
          </a:xfrm>
        </p:spPr>
        <p:txBody>
          <a:bodyPr/>
          <a:lstStyle/>
          <a:p>
            <a:r>
              <a:rPr lang="en-US" dirty="0" smtClean="0"/>
              <a:t>The structure of common everyday ice</a:t>
            </a:r>
            <a:endParaRPr lang="en-US" dirty="0"/>
          </a:p>
        </p:txBody>
      </p:sp>
      <p:pic>
        <p:nvPicPr>
          <p:cNvPr id="4" name="Picture 3" descr="Hex_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41" y="1817993"/>
            <a:ext cx="4182615" cy="3555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2693819"/>
            <a:ext cx="3168352" cy="203132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Normal ice (ice </a:t>
            </a:r>
            <a:r>
              <a:rPr lang="en-US" dirty="0" err="1" smtClean="0"/>
              <a:t>Ih</a:t>
            </a:r>
            <a:r>
              <a:rPr lang="en-US" dirty="0" smtClean="0"/>
              <a:t>) has a hexagonal structure, with each water molecule donating hydrogen bonds to two </a:t>
            </a:r>
            <a:r>
              <a:rPr lang="en-US" dirty="0" err="1" smtClean="0"/>
              <a:t>neighbours</a:t>
            </a:r>
            <a:r>
              <a:rPr lang="en-US" dirty="0" smtClean="0"/>
              <a:t> and accepting hydrogen bonds from two other </a:t>
            </a:r>
            <a:r>
              <a:rPr lang="en-US" dirty="0" err="1" smtClean="0"/>
              <a:t>neighbours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306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836712"/>
            <a:ext cx="8489950" cy="576064"/>
          </a:xfrm>
        </p:spPr>
        <p:txBody>
          <a:bodyPr/>
          <a:lstStyle/>
          <a:p>
            <a:r>
              <a:rPr lang="en-US" dirty="0" smtClean="0"/>
              <a:t>The phase diagram of water</a:t>
            </a:r>
            <a:endParaRPr lang="en-US" dirty="0"/>
          </a:p>
        </p:txBody>
      </p:sp>
      <p:pic>
        <p:nvPicPr>
          <p:cNvPr id="4" name="Picture 3" descr="ice_phase_di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84784"/>
            <a:ext cx="5699472" cy="475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3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717032"/>
            <a:ext cx="2187986" cy="2592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620688"/>
            <a:ext cx="8489950" cy="504056"/>
          </a:xfrm>
        </p:spPr>
        <p:txBody>
          <a:bodyPr/>
          <a:lstStyle/>
          <a:p>
            <a:r>
              <a:rPr lang="en-US" dirty="0" smtClean="0"/>
              <a:t>DFT and QMC for ice structures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376325" y="1052736"/>
            <a:ext cx="6804187" cy="2808249"/>
            <a:chOff x="2376325" y="1319345"/>
            <a:chExt cx="6804187" cy="280824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76325" y="1319345"/>
              <a:ext cx="6804187" cy="254170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987824" y="3789040"/>
              <a:ext cx="1800200" cy="338554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Relative energies</a:t>
              </a:r>
              <a:endParaRPr lang="en-US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92080" y="3789040"/>
              <a:ext cx="1008112" cy="338554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Volumes</a:t>
              </a:r>
              <a:endParaRPr 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04248" y="3789040"/>
              <a:ext cx="2088232" cy="338554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Transition pressures</a:t>
              </a:r>
              <a:endParaRPr lang="en-US" sz="1600" dirty="0"/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308767"/>
              </p:ext>
            </p:extLst>
          </p:nvPr>
        </p:nvGraphicFramePr>
        <p:xfrm>
          <a:off x="4644008" y="4225632"/>
          <a:ext cx="3888432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/>
                <a:gridCol w="766788"/>
                <a:gridCol w="1091797"/>
                <a:gridCol w="805711"/>
              </a:tblGrid>
              <a:tr h="324036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Ih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VIII</a:t>
                      </a:r>
                      <a:endParaRPr lang="en-US" sz="1600" dirty="0"/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Expt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-610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-609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-577</a:t>
                      </a:r>
                      <a:endParaRPr lang="en-US" sz="1600" dirty="0"/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DMC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-605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-609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-575</a:t>
                      </a:r>
                      <a:endParaRPr lang="en-US" sz="1600" dirty="0"/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PBE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-636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-567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-459</a:t>
                      </a:r>
                      <a:endParaRPr lang="en-US" sz="1600" dirty="0"/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PBE0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-598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-543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-450</a:t>
                      </a:r>
                      <a:endParaRPr lang="en-US" sz="1600" dirty="0"/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PBE0+vdW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-672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-666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-596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91880" y="6309320"/>
            <a:ext cx="5400600" cy="369332"/>
          </a:xfrm>
          <a:prstGeom prst="rect">
            <a:avLst/>
          </a:prstGeom>
          <a:noFill/>
          <a:ln w="38100" cmpd="sng">
            <a:solidFill>
              <a:schemeClr val="accent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Cohesive energies of ice </a:t>
            </a:r>
            <a:r>
              <a:rPr lang="en-US" dirty="0" err="1" smtClean="0"/>
              <a:t>Ih</a:t>
            </a:r>
            <a:r>
              <a:rPr lang="en-US" dirty="0" smtClean="0"/>
              <a:t>, II and VIII (</a:t>
            </a:r>
            <a:r>
              <a:rPr lang="en-US" dirty="0" err="1" smtClean="0"/>
              <a:t>meV</a:t>
            </a:r>
            <a:r>
              <a:rPr lang="en-US" dirty="0" smtClean="0"/>
              <a:t>/H</a:t>
            </a:r>
            <a:r>
              <a:rPr lang="en-US" baseline="-25000" dirty="0" smtClean="0"/>
              <a:t>2</a:t>
            </a:r>
            <a:r>
              <a:rPr lang="en-US" dirty="0" smtClean="0"/>
              <a:t>O)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844824"/>
            <a:ext cx="2293687" cy="2232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933056"/>
            <a:ext cx="2694513" cy="23762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8" y="6237312"/>
            <a:ext cx="2808312" cy="369332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Santra</a:t>
            </a:r>
            <a:r>
              <a:rPr lang="en-US" dirty="0" smtClean="0"/>
              <a:t> et al. PRL (2011)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8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620688"/>
            <a:ext cx="4889872" cy="504056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dirty="0" err="1"/>
              <a:t>H</a:t>
            </a:r>
            <a:r>
              <a:rPr lang="en-US" dirty="0" err="1" smtClean="0"/>
              <a:t>examer</a:t>
            </a:r>
            <a:r>
              <a:rPr lang="en-US" dirty="0" smtClean="0"/>
              <a:t> in thermal equilibrium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1375608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M.d. simulation with </a:t>
            </a:r>
            <a:r>
              <a:rPr lang="en-US" dirty="0" err="1" smtClean="0"/>
              <a:t>Fanourgakis-Xantheas</a:t>
            </a:r>
            <a:r>
              <a:rPr lang="en-US" dirty="0" smtClean="0"/>
              <a:t> TTM3-F classical potential (flexible </a:t>
            </a:r>
            <a:r>
              <a:rPr lang="en-US" dirty="0" err="1" smtClean="0"/>
              <a:t>polarisable</a:t>
            </a:r>
            <a:r>
              <a:rPr lang="en-US" dirty="0" smtClean="0"/>
              <a:t>): </a:t>
            </a:r>
            <a:r>
              <a:rPr lang="en-US" i="1" dirty="0" smtClean="0"/>
              <a:t>T</a:t>
            </a:r>
            <a:r>
              <a:rPr lang="en-US" dirty="0" smtClean="0"/>
              <a:t> = 200 K, duration = 1 ns, configurations taken every 10 ps.</a:t>
            </a:r>
            <a:endParaRPr lang="en-US" dirty="0"/>
          </a:p>
        </p:txBody>
      </p:sp>
      <p:pic>
        <p:nvPicPr>
          <p:cNvPr id="3" name="Picture 2" descr="hex_md_rsq_DMC_BLYP_GA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24944"/>
            <a:ext cx="4104456" cy="2873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5805264"/>
            <a:ext cx="4320480" cy="738664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Errors of BLYP (using DMC as benchmarks)</a:t>
            </a:r>
          </a:p>
          <a:p>
            <a:r>
              <a:rPr lang="en-US" sz="1400" dirty="0" smtClean="0"/>
              <a:t>Red points: BLYP corrected for 1-body errors</a:t>
            </a:r>
          </a:p>
          <a:p>
            <a:r>
              <a:rPr lang="en-US" sz="1400" dirty="0" smtClean="0"/>
              <a:t>Green points: BLYP corrected for 1-body and 2-body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076056" y="3406348"/>
            <a:ext cx="3600400" cy="3046988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Key points: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u"/>
            </a:pPr>
            <a:r>
              <a:rPr lang="en-US" sz="1600" dirty="0" smtClean="0"/>
              <a:t>BLYP-1 seriously </a:t>
            </a:r>
            <a:r>
              <a:rPr lang="en-US" sz="1600" dirty="0" err="1" smtClean="0"/>
              <a:t>underbinds</a:t>
            </a:r>
            <a:endParaRPr lang="en-US" sz="1600" dirty="0" smtClean="0"/>
          </a:p>
          <a:p>
            <a:pPr marL="285750" indent="-285750">
              <a:buClr>
                <a:srgbClr val="FF0000"/>
              </a:buClr>
              <a:buFont typeface="Wingdings" charset="2"/>
              <a:buChar char="u"/>
            </a:pPr>
            <a:r>
              <a:rPr lang="en-US" sz="1600" dirty="0" err="1" smtClean="0"/>
              <a:t>Underbinding</a:t>
            </a:r>
            <a:r>
              <a:rPr lang="en-US" sz="1600" dirty="0" smtClean="0"/>
              <a:t> decreases as cluster expands, so BLYP-1 errors make cluster expand in thermal equilibrium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u"/>
            </a:pPr>
            <a:r>
              <a:rPr lang="en-US" sz="1600" dirty="0" smtClean="0"/>
              <a:t>GAP 2-body correction gives BLYP-2: slight </a:t>
            </a:r>
            <a:r>
              <a:rPr lang="en-US" sz="1600" dirty="0" err="1" smtClean="0"/>
              <a:t>overbinding</a:t>
            </a:r>
            <a:r>
              <a:rPr lang="en-US" sz="1600" dirty="0" smtClean="0"/>
              <a:t>, must be due to beyond-2-body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u"/>
            </a:pPr>
            <a:r>
              <a:rPr lang="en-US" sz="1600" dirty="0" smtClean="0"/>
              <a:t>BLYP-2 errors almost </a:t>
            </a:r>
            <a:r>
              <a:rPr lang="en-US" sz="1600" dirty="0" err="1" smtClean="0"/>
              <a:t>config-indep</a:t>
            </a:r>
            <a:r>
              <a:rPr lang="en-US" sz="1600" dirty="0" smtClean="0"/>
              <a:t>, so may not affect thermal-</a:t>
            </a:r>
            <a:r>
              <a:rPr lang="en-US" sz="1600" dirty="0" err="1" smtClean="0"/>
              <a:t>eqm</a:t>
            </a:r>
            <a:r>
              <a:rPr lang="en-US" sz="1600" dirty="0" smtClean="0"/>
              <a:t> structure or dynamics.</a:t>
            </a:r>
          </a:p>
        </p:txBody>
      </p:sp>
      <p:pic>
        <p:nvPicPr>
          <p:cNvPr id="5" name="hexamer_md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28592" y="879990"/>
            <a:ext cx="3635896" cy="24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692696"/>
            <a:ext cx="8489950" cy="576064"/>
          </a:xfrm>
        </p:spPr>
        <p:txBody>
          <a:bodyPr/>
          <a:lstStyle/>
          <a:p>
            <a:r>
              <a:rPr lang="en-US" dirty="0" smtClean="0"/>
              <a:t>The people who are doing the real work…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95936" y="2132856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 smtClean="0"/>
              <a:t>Gábor</a:t>
            </a:r>
            <a:r>
              <a:rPr lang="en-US" sz="2000" dirty="0" smtClean="0"/>
              <a:t> </a:t>
            </a:r>
            <a:r>
              <a:rPr lang="en-US" sz="2000" dirty="0" err="1" smtClean="0"/>
              <a:t>Csányi</a:t>
            </a:r>
            <a:r>
              <a:rPr lang="en-US" sz="2000" dirty="0" smtClean="0"/>
              <a:t> (Cambridge)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131840" y="3212976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Albert </a:t>
            </a:r>
            <a:r>
              <a:rPr lang="en-US" sz="2000" dirty="0" err="1" smtClean="0"/>
              <a:t>Bartók-Pártay</a:t>
            </a:r>
            <a:r>
              <a:rPr lang="en-US" sz="2000" dirty="0" smtClean="0"/>
              <a:t> (Cambridge)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203848" y="1484784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Dario </a:t>
            </a:r>
            <a:r>
              <a:rPr lang="en-US" sz="2000" dirty="0" err="1" smtClean="0"/>
              <a:t>Alfè</a:t>
            </a:r>
            <a:r>
              <a:rPr lang="en-US" sz="2000" dirty="0" smtClean="0"/>
              <a:t> (UCL)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07904" y="4109010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Fred </a:t>
            </a:r>
            <a:r>
              <a:rPr lang="en-US" sz="2000" dirty="0" err="1" smtClean="0"/>
              <a:t>Manby</a:t>
            </a:r>
            <a:r>
              <a:rPr lang="en-US" sz="2000" dirty="0" smtClean="0"/>
              <a:t> (Bristol)</a:t>
            </a:r>
            <a:endParaRPr lang="en-US" sz="2000" dirty="0"/>
          </a:p>
        </p:txBody>
      </p:sp>
      <p:pic>
        <p:nvPicPr>
          <p:cNvPr id="7" name="Picture 6" descr="Alf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" r="10309" b="27208"/>
          <a:stretch/>
        </p:blipFill>
        <p:spPr>
          <a:xfrm>
            <a:off x="2195736" y="1340768"/>
            <a:ext cx="851141" cy="936104"/>
          </a:xfrm>
          <a:prstGeom prst="rect">
            <a:avLst/>
          </a:prstGeom>
        </p:spPr>
      </p:pic>
      <p:pic>
        <p:nvPicPr>
          <p:cNvPr id="8" name="Picture 7" descr="Csanyi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2" r="14555" b="16506"/>
          <a:stretch/>
        </p:blipFill>
        <p:spPr>
          <a:xfrm>
            <a:off x="6444209" y="2060848"/>
            <a:ext cx="864096" cy="1077843"/>
          </a:xfrm>
          <a:prstGeom prst="rect">
            <a:avLst/>
          </a:prstGeom>
        </p:spPr>
      </p:pic>
      <p:pic>
        <p:nvPicPr>
          <p:cNvPr id="9" name="Picture 8" descr="Bartok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6" r="18666" b="18276"/>
          <a:stretch/>
        </p:blipFill>
        <p:spPr>
          <a:xfrm>
            <a:off x="2234565" y="3140968"/>
            <a:ext cx="753259" cy="864095"/>
          </a:xfrm>
          <a:prstGeom prst="rect">
            <a:avLst/>
          </a:prstGeom>
        </p:spPr>
      </p:pic>
      <p:pic>
        <p:nvPicPr>
          <p:cNvPr id="10" name="Picture 9" descr="Manb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826" y="3789040"/>
            <a:ext cx="830862" cy="10801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3848" y="5589240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 smtClean="0"/>
              <a:t>Angelos</a:t>
            </a:r>
            <a:r>
              <a:rPr lang="en-US" sz="2000" dirty="0" smtClean="0"/>
              <a:t> </a:t>
            </a:r>
            <a:r>
              <a:rPr lang="en-US" sz="2000" dirty="0" err="1" smtClean="0"/>
              <a:t>Michaelides</a:t>
            </a:r>
            <a:r>
              <a:rPr lang="en-US" sz="2000" dirty="0" smtClean="0"/>
              <a:t> (UCL)</a:t>
            </a:r>
            <a:endParaRPr lang="en-US" sz="2000" dirty="0"/>
          </a:p>
        </p:txBody>
      </p:sp>
      <p:pic>
        <p:nvPicPr>
          <p:cNvPr id="12" name="Picture 11" descr="Michaelid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373216"/>
            <a:ext cx="864096" cy="9505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31840" y="4901098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Mike </a:t>
            </a:r>
            <a:r>
              <a:rPr lang="en-US" sz="2000" dirty="0" err="1" smtClean="0"/>
              <a:t>Towler</a:t>
            </a:r>
            <a:r>
              <a:rPr lang="en-US" sz="2000" dirty="0" smtClean="0"/>
              <a:t> (UCL &amp;Cambridge)</a:t>
            </a:r>
            <a:endParaRPr lang="en-US" sz="2000" dirty="0"/>
          </a:p>
        </p:txBody>
      </p:sp>
      <p:pic>
        <p:nvPicPr>
          <p:cNvPr id="14" name="Picture 13" descr="towler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7759" r="8299" b="16319"/>
          <a:stretch/>
        </p:blipFill>
        <p:spPr>
          <a:xfrm>
            <a:off x="2214157" y="4690538"/>
            <a:ext cx="773667" cy="89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83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692696"/>
            <a:ext cx="8489950" cy="648072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nonamer</a:t>
            </a:r>
            <a:r>
              <a:rPr lang="en-US" dirty="0" smtClean="0"/>
              <a:t> in thermal equilibrium</a:t>
            </a:r>
            <a:endParaRPr lang="en-US" dirty="0"/>
          </a:p>
        </p:txBody>
      </p:sp>
      <p:pic>
        <p:nvPicPr>
          <p:cNvPr id="3" name="Picture 2" descr="non_md_rsq_DMC_BLYP_GA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36912"/>
            <a:ext cx="45720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5786680"/>
            <a:ext cx="4536504" cy="738664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Errors of BLYP (using DMC as benchmarks)</a:t>
            </a:r>
          </a:p>
          <a:p>
            <a:r>
              <a:rPr lang="en-US" sz="1400" dirty="0" smtClean="0"/>
              <a:t>Red and blue: BLYP corrected for 1-body</a:t>
            </a:r>
          </a:p>
          <a:p>
            <a:r>
              <a:rPr lang="en-US" sz="1400" dirty="0" smtClean="0"/>
              <a:t>Green and magenta: BLYP corrected for 1- and 2-body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1196752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M.d. simulation with </a:t>
            </a:r>
            <a:r>
              <a:rPr lang="en-US" dirty="0" err="1" smtClean="0"/>
              <a:t>Fanourgakis-Xantheas</a:t>
            </a:r>
            <a:r>
              <a:rPr lang="en-US" dirty="0" smtClean="0"/>
              <a:t> classical potential (flexible </a:t>
            </a:r>
            <a:r>
              <a:rPr lang="en-US" dirty="0" err="1" smtClean="0"/>
              <a:t>polarisable</a:t>
            </a:r>
            <a:r>
              <a:rPr lang="en-US" dirty="0" smtClean="0"/>
              <a:t>): </a:t>
            </a:r>
            <a:r>
              <a:rPr lang="en-US" i="1" dirty="0" smtClean="0"/>
              <a:t>T</a:t>
            </a:r>
            <a:r>
              <a:rPr lang="en-US" dirty="0" smtClean="0"/>
              <a:t> = 200 K, duration = 1 ns, configurations taken every 10 ps.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20072" y="4000996"/>
            <a:ext cx="3312368" cy="2308324"/>
          </a:xfrm>
          <a:prstGeom prst="rect">
            <a:avLst/>
          </a:prstGeom>
          <a:noFill/>
          <a:ln w="38100" cmpd="sng">
            <a:solidFill>
              <a:schemeClr val="accent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Similar to </a:t>
            </a:r>
            <a:r>
              <a:rPr lang="en-US" sz="1600" dirty="0" err="1" smtClean="0"/>
              <a:t>hexamer</a:t>
            </a:r>
            <a:r>
              <a:rPr lang="en-US" sz="1600" dirty="0" smtClean="0"/>
              <a:t>: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u"/>
            </a:pPr>
            <a:r>
              <a:rPr lang="en-US" sz="1600" dirty="0" smtClean="0"/>
              <a:t>BLYP-1 greatly </a:t>
            </a:r>
            <a:r>
              <a:rPr lang="en-US" sz="1600" dirty="0" err="1" smtClean="0"/>
              <a:t>underbinds</a:t>
            </a:r>
            <a:r>
              <a:rPr lang="en-US" sz="1600" dirty="0" smtClean="0"/>
              <a:t>, makes cluster expand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u"/>
            </a:pPr>
            <a:r>
              <a:rPr lang="en-US" sz="1600" dirty="0" smtClean="0"/>
              <a:t>BLYP-2 = BLYP-1 + GAP somewhat </a:t>
            </a:r>
            <a:r>
              <a:rPr lang="en-US" sz="1600" dirty="0" err="1" smtClean="0"/>
              <a:t>overbinds</a:t>
            </a:r>
            <a:r>
              <a:rPr lang="en-US" sz="1600" dirty="0" smtClean="0"/>
              <a:t>, because of beyond-2-body errors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u"/>
            </a:pPr>
            <a:r>
              <a:rPr lang="en-US" sz="1600" dirty="0" smtClean="0"/>
              <a:t>BLYP-2 errors almost </a:t>
            </a:r>
            <a:r>
              <a:rPr lang="en-US" sz="1600" dirty="0" err="1" smtClean="0"/>
              <a:t>indep</a:t>
            </a:r>
            <a:r>
              <a:rPr lang="en-US" sz="1600" dirty="0" smtClean="0"/>
              <a:t> of </a:t>
            </a:r>
            <a:r>
              <a:rPr lang="en-US" sz="1600" dirty="0" err="1" smtClean="0"/>
              <a:t>config</a:t>
            </a:r>
            <a:r>
              <a:rPr lang="en-US" sz="1600" dirty="0" smtClean="0"/>
              <a:t>, so maybe ok for thermal </a:t>
            </a:r>
            <a:r>
              <a:rPr lang="en-US" sz="1600" dirty="0" err="1" smtClean="0"/>
              <a:t>eq</a:t>
            </a:r>
            <a:r>
              <a:rPr lang="en-US" sz="1600" dirty="0" smtClean="0"/>
              <a:t> structure and dynamics</a:t>
            </a:r>
            <a:endParaRPr lang="en-US" sz="1600" dirty="0"/>
          </a:p>
        </p:txBody>
      </p:sp>
      <p:pic>
        <p:nvPicPr>
          <p:cNvPr id="4" name="nonamer_md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0559" y="1268760"/>
            <a:ext cx="3842403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4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764704"/>
            <a:ext cx="8489950" cy="648072"/>
          </a:xfrm>
        </p:spPr>
        <p:txBody>
          <a:bodyPr/>
          <a:lstStyle/>
          <a:p>
            <a:r>
              <a:rPr lang="en-US" dirty="0" err="1" smtClean="0"/>
              <a:t>Pentadecamer</a:t>
            </a:r>
            <a:r>
              <a:rPr lang="en-US" dirty="0" smtClean="0"/>
              <a:t> (15mer) in thermal equilibrium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5445224"/>
            <a:ext cx="4536504" cy="738664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Errors of BLYP (using DMC as benchmarks)</a:t>
            </a:r>
          </a:p>
          <a:p>
            <a:r>
              <a:rPr lang="en-US" sz="1400" dirty="0" smtClean="0"/>
              <a:t>Red and blue: BLYP corrected for 1-body</a:t>
            </a:r>
          </a:p>
          <a:p>
            <a:r>
              <a:rPr lang="en-US" sz="1400" dirty="0" smtClean="0"/>
              <a:t>Green and magenta: BLYP corrected for 1- and 2-body</a:t>
            </a:r>
            <a:endParaRPr lang="en-US" sz="1400" dirty="0"/>
          </a:p>
        </p:txBody>
      </p:sp>
      <p:pic>
        <p:nvPicPr>
          <p:cNvPr id="7" name="Picture 6" descr="pd_lamsum_etr_DMC_blyp_1bc_exp_tf_te_1-5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5884082" cy="4118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8064" y="3928988"/>
            <a:ext cx="3312368" cy="2308324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Similar to </a:t>
            </a:r>
            <a:r>
              <a:rPr lang="en-US" sz="1600" dirty="0" err="1" smtClean="0"/>
              <a:t>hexamer</a:t>
            </a:r>
            <a:r>
              <a:rPr lang="en-US" sz="1600" dirty="0" smtClean="0"/>
              <a:t> and </a:t>
            </a:r>
            <a:r>
              <a:rPr lang="en-US" sz="1600" dirty="0" err="1" smtClean="0"/>
              <a:t>nonamer</a:t>
            </a:r>
            <a:r>
              <a:rPr lang="en-US" sz="1600" dirty="0" smtClean="0"/>
              <a:t>: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u"/>
            </a:pPr>
            <a:r>
              <a:rPr lang="en-US" sz="1600" dirty="0" smtClean="0"/>
              <a:t>BLYP-1 greatly </a:t>
            </a:r>
            <a:r>
              <a:rPr lang="en-US" sz="1600" dirty="0" err="1" smtClean="0"/>
              <a:t>underbinds</a:t>
            </a:r>
            <a:r>
              <a:rPr lang="en-US" sz="1600" dirty="0" smtClean="0"/>
              <a:t>, makes cluster expand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u"/>
            </a:pPr>
            <a:r>
              <a:rPr lang="en-US" sz="1600" dirty="0" smtClean="0"/>
              <a:t>BLYP-2 = BLYP-1 + GAP somewhat </a:t>
            </a:r>
            <a:r>
              <a:rPr lang="en-US" sz="1600" dirty="0" err="1" smtClean="0"/>
              <a:t>overbinds</a:t>
            </a:r>
            <a:r>
              <a:rPr lang="en-US" sz="1600" dirty="0" smtClean="0"/>
              <a:t>, because of beyond-2-body errors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u"/>
            </a:pPr>
            <a:r>
              <a:rPr lang="en-US" sz="1600" dirty="0" smtClean="0"/>
              <a:t>BLYP-2 errors almost </a:t>
            </a:r>
            <a:r>
              <a:rPr lang="en-US" sz="1600" dirty="0" err="1" smtClean="0"/>
              <a:t>indep</a:t>
            </a:r>
            <a:r>
              <a:rPr lang="en-US" sz="1600" dirty="0" smtClean="0"/>
              <a:t> of </a:t>
            </a:r>
            <a:r>
              <a:rPr lang="en-US" sz="1600" dirty="0" err="1" smtClean="0"/>
              <a:t>config</a:t>
            </a:r>
            <a:r>
              <a:rPr lang="en-US" sz="1600" dirty="0" smtClean="0"/>
              <a:t>, </a:t>
            </a:r>
            <a:r>
              <a:rPr lang="en-US" sz="1600" smtClean="0"/>
              <a:t>so maybe </a:t>
            </a:r>
            <a:r>
              <a:rPr lang="en-US" sz="1600" dirty="0" smtClean="0"/>
              <a:t>for thermal </a:t>
            </a:r>
            <a:r>
              <a:rPr lang="en-US" sz="1600" dirty="0" err="1" smtClean="0"/>
              <a:t>eq</a:t>
            </a:r>
            <a:r>
              <a:rPr lang="en-US" sz="1600" dirty="0" smtClean="0"/>
              <a:t> structure and dynamics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156176" y="1772816"/>
            <a:ext cx="2304256" cy="145167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100 </a:t>
            </a:r>
            <a:r>
              <a:rPr lang="en-US" sz="2000" dirty="0" err="1" smtClean="0"/>
              <a:t>configs</a:t>
            </a:r>
            <a:r>
              <a:rPr lang="en-US" sz="2000" dirty="0" smtClean="0"/>
              <a:t> from TTM3-F simulation at 200 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69337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836712"/>
            <a:ext cx="8489950" cy="648072"/>
          </a:xfrm>
        </p:spPr>
        <p:txBody>
          <a:bodyPr/>
          <a:lstStyle/>
          <a:p>
            <a:r>
              <a:rPr lang="en-US" dirty="0" smtClean="0"/>
              <a:t>Ice energetics with GAP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338641"/>
              </p:ext>
            </p:extLst>
          </p:nvPr>
        </p:nvGraphicFramePr>
        <p:xfrm>
          <a:off x="1547663" y="2498494"/>
          <a:ext cx="5976665" cy="2658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415"/>
                <a:gridCol w="1204358"/>
                <a:gridCol w="1395295"/>
                <a:gridCol w="1423597"/>
              </a:tblGrid>
              <a:tr h="27578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IX</a:t>
                      </a:r>
                      <a:endParaRPr lang="en-US" dirty="0"/>
                    </a:p>
                  </a:txBody>
                  <a:tcPr/>
                </a:tc>
              </a:tr>
              <a:tr h="42632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Expt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498718">
                <a:tc>
                  <a:txBody>
                    <a:bodyPr/>
                    <a:lstStyle/>
                    <a:p>
                      <a:r>
                        <a:rPr lang="en-US" dirty="0" smtClean="0"/>
                        <a:t>DMC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  <a:tr h="503413">
                <a:tc>
                  <a:txBody>
                    <a:bodyPr/>
                    <a:lstStyle/>
                    <a:p>
                      <a:r>
                        <a:rPr lang="en-US" dirty="0" smtClean="0"/>
                        <a:t>BLYP+GAP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-3</a:t>
                      </a:r>
                      <a:endParaRPr lang="en-US" dirty="0"/>
                    </a:p>
                  </a:txBody>
                  <a:tcPr/>
                </a:tc>
              </a:tr>
              <a:tr h="498718">
                <a:tc>
                  <a:txBody>
                    <a:bodyPr/>
                    <a:lstStyle/>
                    <a:p>
                      <a:r>
                        <a:rPr lang="en-US" dirty="0" smtClean="0"/>
                        <a:t>PBE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PBE0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19672" y="1484784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Preliminary results with GAP-corrected BLYP for energies of ice structures relative to ice </a:t>
            </a:r>
            <a:r>
              <a:rPr lang="en-US" dirty="0" err="1" smtClean="0"/>
              <a:t>Ih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meV</a:t>
            </a:r>
            <a:r>
              <a:rPr lang="en-US" dirty="0" smtClean="0"/>
              <a:t>/H</a:t>
            </a:r>
            <a:r>
              <a:rPr lang="en-US" baseline="-25000" dirty="0" smtClean="0"/>
              <a:t>2</a:t>
            </a:r>
            <a:r>
              <a:rPr lang="en-US" dirty="0" smtClean="0"/>
              <a:t>O)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47664" y="5445224"/>
            <a:ext cx="6192688" cy="92333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Even though BLYP+GAP </a:t>
            </a:r>
            <a:r>
              <a:rPr lang="en-US" dirty="0" err="1" smtClean="0"/>
              <a:t>overbinds</a:t>
            </a:r>
            <a:r>
              <a:rPr lang="en-US" dirty="0" smtClean="0"/>
              <a:t> our thermal-equilibrium water clusters, it gives remarkably accurate values for relative energies of ice structures.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5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692696"/>
            <a:ext cx="8489950" cy="504056"/>
          </a:xfrm>
        </p:spPr>
        <p:txBody>
          <a:bodyPr/>
          <a:lstStyle/>
          <a:p>
            <a:r>
              <a:rPr lang="en-US" dirty="0" smtClean="0"/>
              <a:t>Statistical benchmarking of liquid water with QMC</a:t>
            </a:r>
            <a:endParaRPr lang="en-US" dirty="0"/>
          </a:p>
        </p:txBody>
      </p:sp>
      <p:pic>
        <p:nvPicPr>
          <p:cNvPr id="3" name="liq32_spin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824" r="6488"/>
          <a:stretch/>
        </p:blipFill>
        <p:spPr>
          <a:xfrm>
            <a:off x="5289789" y="2097585"/>
            <a:ext cx="3386667" cy="29875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1268760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dirty="0" smtClean="0"/>
              <a:t>Our work on clusters shows that DMC benchmarks for thermal samples of configurations can be used with GAP to </a:t>
            </a:r>
            <a:r>
              <a:rPr lang="en-US" dirty="0" err="1" smtClean="0"/>
              <a:t>analyse</a:t>
            </a:r>
            <a:r>
              <a:rPr lang="en-US" dirty="0" smtClean="0"/>
              <a:t> and correct 1-body, 2-body, beyond-2-body errors of DFT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4000996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dirty="0" smtClean="0"/>
              <a:t>Yes! We are already doing it. Tests show feasibility of DMC with good enough statistical accuracy on tens of configurations of 64-molecule periodic liquid water. (Of course, the configurations are generated with another techniques, e.g. corrected or uncorrected DFT.)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278092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dirty="0" smtClean="0"/>
              <a:t>We call this “statistical benchmarking”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3286725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dirty="0" smtClean="0"/>
              <a:t>Can we do DMC “statistical benchmarking” for liquid water?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625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836712"/>
            <a:ext cx="8489950" cy="648072"/>
          </a:xfrm>
        </p:spPr>
        <p:txBody>
          <a:bodyPr/>
          <a:lstStyle/>
          <a:p>
            <a:r>
              <a:rPr lang="en-US" dirty="0" smtClean="0"/>
              <a:t>Where are the errors in DFT </a:t>
            </a:r>
            <a:r>
              <a:rPr lang="en-US" dirty="0" err="1" smtClean="0"/>
              <a:t>functionals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03648" y="2051556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v"/>
            </a:pPr>
            <a:r>
              <a:rPr lang="en-US" dirty="0" smtClean="0"/>
              <a:t>There is no single answer – it depends on the DFT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2996952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v"/>
            </a:pPr>
            <a:r>
              <a:rPr lang="en-US" dirty="0" smtClean="0"/>
              <a:t>For BLYP, dominant errors are in 1-body and 2-body; beyond-2-body error is not negligible, but it depends only weakly on configuration. So using GAP to correct 1- and 2-body gives big improvement.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03648" y="4653136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v"/>
            </a:pPr>
            <a:r>
              <a:rPr lang="en-US" dirty="0" smtClean="0"/>
              <a:t>For PBE, dominant errors appear to be in 1-body and beyond-2-body. So using GAP to correct 2-body is unlikely to achieve much – we will test this expectation.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51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692696"/>
            <a:ext cx="8489950" cy="576064"/>
          </a:xfrm>
        </p:spPr>
        <p:txBody>
          <a:bodyPr/>
          <a:lstStyle/>
          <a:p>
            <a:r>
              <a:rPr lang="en-US" dirty="0" smtClean="0"/>
              <a:t>Where so far? – Where next?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43608" y="126876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v"/>
            </a:pPr>
            <a:r>
              <a:rPr lang="en-US" dirty="0" smtClean="0"/>
              <a:t>We want to achieve overall description: clusters, crystal, liquid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1772816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v"/>
            </a:pPr>
            <a:r>
              <a:rPr lang="en-US" dirty="0" smtClean="0"/>
              <a:t>QMC succeeds where DFT fails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2276872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v"/>
            </a:pPr>
            <a:r>
              <a:rPr lang="en-US" dirty="0" smtClean="0"/>
              <a:t>Water: the subtle balance between 2-body and beyond-2-body is crucial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3608" y="2996952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v"/>
            </a:pPr>
            <a:r>
              <a:rPr lang="en-US" dirty="0" smtClean="0"/>
              <a:t>Normal DFT fails, DFT+GAP is accurate for relative energies of clusters</a:t>
            </a:r>
            <a:r>
              <a:rPr lang="en-US" dirty="0"/>
              <a:t> </a:t>
            </a:r>
            <a:r>
              <a:rPr lang="en-US" dirty="0" smtClean="0"/>
              <a:t>and crystal with judicious choice of DFT…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4078813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v"/>
            </a:pPr>
            <a:r>
              <a:rPr lang="en-US" dirty="0" smtClean="0"/>
              <a:t>The concept of “statistical benchmarking”: QMC for large thermal samples used to test and calibrate other methods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43608" y="4737918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dirty="0" smtClean="0"/>
              <a:t>Will </a:t>
            </a:r>
            <a:r>
              <a:rPr lang="en-US" dirty="0" err="1" smtClean="0"/>
              <a:t>generalise</a:t>
            </a:r>
            <a:r>
              <a:rPr lang="en-US" dirty="0" smtClean="0"/>
              <a:t> to many other molecular systems: CH</a:t>
            </a:r>
            <a:r>
              <a:rPr lang="en-US" baseline="-25000" dirty="0" smtClean="0"/>
              <a:t>4</a:t>
            </a:r>
            <a:r>
              <a:rPr lang="en-US" dirty="0" smtClean="0"/>
              <a:t>, NH</a:t>
            </a:r>
            <a:r>
              <a:rPr lang="en-US" baseline="-25000" dirty="0" smtClean="0"/>
              <a:t>3</a:t>
            </a:r>
            <a:r>
              <a:rPr lang="en-US" dirty="0" smtClean="0"/>
              <a:t>, HF, H</a:t>
            </a:r>
            <a:r>
              <a:rPr lang="en-US" baseline="-25000" dirty="0" smtClean="0"/>
              <a:t>2</a:t>
            </a:r>
            <a:r>
              <a:rPr lang="en-US" dirty="0" smtClean="0"/>
              <a:t>O + CH</a:t>
            </a:r>
            <a:r>
              <a:rPr lang="en-US" baseline="-25000" dirty="0" smtClean="0"/>
              <a:t>4</a:t>
            </a:r>
            <a:r>
              <a:rPr lang="en-US" dirty="0" smtClean="0"/>
              <a:t> , H</a:t>
            </a:r>
            <a:r>
              <a:rPr lang="en-US" baseline="-25000" dirty="0" smtClean="0"/>
              <a:t>2</a:t>
            </a:r>
            <a:r>
              <a:rPr lang="en-US" dirty="0" smtClean="0"/>
              <a:t>O + HF ⥨ </a:t>
            </a:r>
            <a:r>
              <a:rPr lang="en-US" dirty="0" smtClean="0">
                <a:sym typeface="Wingdings"/>
              </a:rPr>
              <a:t>H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O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 + F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, …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47664" y="5734997"/>
            <a:ext cx="4752528" cy="646331"/>
          </a:xfrm>
          <a:prstGeom prst="rect">
            <a:avLst/>
          </a:prstGeom>
          <a:noFill/>
          <a:ln w="38100" cmpd="sng">
            <a:solidFill>
              <a:schemeClr val="accent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Project made possible by large allocation of time on </a:t>
            </a:r>
            <a:r>
              <a:rPr lang="en-US" dirty="0" err="1" smtClean="0"/>
              <a:t>JaguarPF</a:t>
            </a:r>
            <a:r>
              <a:rPr lang="en-US" dirty="0" smtClean="0"/>
              <a:t> under Incite program</a:t>
            </a:r>
            <a:endParaRPr lang="en-US" dirty="0"/>
          </a:p>
        </p:txBody>
      </p:sp>
      <p:pic>
        <p:nvPicPr>
          <p:cNvPr id="10" name="Picture 9" descr="jaguarp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20" y="4832184"/>
            <a:ext cx="2103120" cy="14051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3608" y="3645024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v"/>
            </a:pPr>
            <a:r>
              <a:rPr lang="en-US" dirty="0" smtClean="0"/>
              <a:t> …but we need understand BLYP+GAP </a:t>
            </a:r>
            <a:r>
              <a:rPr lang="en-US" dirty="0" err="1" smtClean="0"/>
              <a:t>overbinding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444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14" y="620688"/>
            <a:ext cx="8489950" cy="648072"/>
          </a:xfrm>
        </p:spPr>
        <p:txBody>
          <a:bodyPr/>
          <a:lstStyle/>
          <a:p>
            <a:r>
              <a:rPr lang="en-US" dirty="0" smtClean="0"/>
              <a:t>A bit of history…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860032" y="2708920"/>
            <a:ext cx="3744416" cy="3506906"/>
            <a:chOff x="4860032" y="2708920"/>
            <a:chExt cx="3744416" cy="3506906"/>
          </a:xfrm>
        </p:grpSpPr>
        <p:pic>
          <p:nvPicPr>
            <p:cNvPr id="4" name="Picture 3" descr="bernal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271"/>
            <a:stretch/>
          </p:blipFill>
          <p:spPr>
            <a:xfrm>
              <a:off x="5436096" y="2708920"/>
              <a:ext cx="2664296" cy="319550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60032" y="5877272"/>
              <a:ext cx="3744416" cy="338554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J. D. Bernal makes a model of water</a:t>
              </a:r>
              <a:endParaRPr lang="en-US" sz="16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355976" y="1497558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D. Bernal and R. H. Fowler, </a:t>
            </a:r>
            <a:r>
              <a:rPr lang="en-US" i="1" dirty="0" smtClean="0"/>
              <a:t>Theory of water and ionic solutions</a:t>
            </a:r>
            <a:r>
              <a:rPr lang="en-US" dirty="0" smtClean="0"/>
              <a:t>, J. Chem. Phys., </a:t>
            </a:r>
            <a:r>
              <a:rPr lang="en-US" b="1" dirty="0" smtClean="0"/>
              <a:t>1</a:t>
            </a:r>
            <a:r>
              <a:rPr lang="en-US" dirty="0" smtClean="0"/>
              <a:t>, 515 (1933)</a:t>
            </a:r>
            <a:endParaRPr lang="en-US" dirty="0"/>
          </a:p>
        </p:txBody>
      </p:sp>
      <p:pic>
        <p:nvPicPr>
          <p:cNvPr id="3" name="Picture 2" descr="UCL_front_qu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0770"/>
            <a:ext cx="2664296" cy="1924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3429000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University College London, founded 1826</a:t>
            </a: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827584" y="3879050"/>
            <a:ext cx="3240360" cy="2408784"/>
            <a:chOff x="827584" y="3879050"/>
            <a:chExt cx="3240360" cy="2408784"/>
          </a:xfrm>
        </p:grpSpPr>
        <p:sp>
          <p:nvSpPr>
            <p:cNvPr id="8" name="TextBox 7"/>
            <p:cNvSpPr txBox="1"/>
            <p:nvPr/>
          </p:nvSpPr>
          <p:spPr>
            <a:xfrm>
              <a:off x="827584" y="5949280"/>
              <a:ext cx="32403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Birkbeck</a:t>
              </a:r>
              <a:r>
                <a:rPr lang="en-US" sz="1600" dirty="0" smtClean="0"/>
                <a:t> College, founded 1823 </a:t>
              </a:r>
              <a:endParaRPr lang="en-US" sz="1600" dirty="0"/>
            </a:p>
          </p:txBody>
        </p:sp>
        <p:pic>
          <p:nvPicPr>
            <p:cNvPr id="7" name="Picture 6" descr="Birkbeck_College,_University_of_London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3879050"/>
              <a:ext cx="2664296" cy="1998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0044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692696"/>
            <a:ext cx="8489950" cy="504056"/>
          </a:xfrm>
        </p:spPr>
        <p:txBody>
          <a:bodyPr/>
          <a:lstStyle/>
          <a:p>
            <a:r>
              <a:rPr lang="en-US" dirty="0" smtClean="0"/>
              <a:t>Water models through the ages…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635896" y="1867049"/>
            <a:ext cx="5023422" cy="4586287"/>
            <a:chOff x="3635896" y="1867049"/>
            <a:chExt cx="5023422" cy="4586287"/>
          </a:xfrm>
        </p:grpSpPr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597" b="27541"/>
            <a:stretch>
              <a:fillRect/>
            </a:stretch>
          </p:blipFill>
          <p:spPr bwMode="auto">
            <a:xfrm>
              <a:off x="5724030" y="1867049"/>
              <a:ext cx="2935288" cy="4586287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3635896" y="3056891"/>
              <a:ext cx="2215109" cy="3252429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en-GB" sz="1800" dirty="0"/>
                <a:t>O-O </a:t>
              </a:r>
              <a:r>
                <a:rPr lang="en-GB" sz="1800" dirty="0" err="1"/>
                <a:t>rdfs</a:t>
              </a:r>
              <a:r>
                <a:rPr lang="en-GB" sz="1800" dirty="0"/>
                <a:t> of bulk liquid water: many DFTs make water over-structured, with a very low diffusion coefficient: Schmidt </a:t>
              </a:r>
              <a:r>
                <a:rPr lang="en-GB" sz="1800" i="1" dirty="0"/>
                <a:t>et al.</a:t>
              </a:r>
              <a:r>
                <a:rPr lang="en-GB" sz="1800" dirty="0"/>
                <a:t> JPCB 2009. Top: BLYP, Bottom: PBE, compared with experiment (dashed)</a:t>
              </a:r>
              <a:endParaRPr lang="en-US" sz="18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23528" y="1241459"/>
            <a:ext cx="3312368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008000"/>
              </a:buClr>
              <a:buFont typeface="Wingdings" charset="2"/>
              <a:buChar char="§"/>
            </a:pPr>
            <a:r>
              <a:rPr lang="en-US" sz="1600" dirty="0" smtClean="0"/>
              <a:t>Classical (rigid, </a:t>
            </a:r>
            <a:r>
              <a:rPr lang="en-US" sz="1600" dirty="0" err="1" smtClean="0"/>
              <a:t>unpolarisable</a:t>
            </a:r>
            <a:r>
              <a:rPr lang="en-US" sz="1600" dirty="0" smtClean="0"/>
              <a:t>): Bernal-Fowler, SPC, </a:t>
            </a:r>
            <a:r>
              <a:rPr lang="en-US" sz="1600" dirty="0" err="1" smtClean="0"/>
              <a:t>TIPnP</a:t>
            </a:r>
            <a:r>
              <a:rPr lang="en-US" sz="1600" dirty="0" smtClean="0"/>
              <a:t>, </a:t>
            </a:r>
            <a:r>
              <a:rPr lang="en-US" sz="1600" dirty="0" err="1" smtClean="0"/>
              <a:t>etc</a:t>
            </a:r>
            <a:r>
              <a:rPr lang="en-US" sz="1600" dirty="0" smtClean="0"/>
              <a:t>: 1933 onwards…</a:t>
            </a:r>
          </a:p>
          <a:p>
            <a:pPr marL="285750" indent="-285750">
              <a:spcBef>
                <a:spcPts val="1200"/>
              </a:spcBef>
              <a:buClr>
                <a:srgbClr val="008000"/>
              </a:buClr>
              <a:buFont typeface="Wingdings" charset="2"/>
              <a:buChar char="§"/>
            </a:pPr>
            <a:r>
              <a:rPr lang="en-US" sz="1600" dirty="0" smtClean="0"/>
              <a:t>Classical (flexible, </a:t>
            </a:r>
            <a:r>
              <a:rPr lang="en-US" sz="1600" dirty="0" err="1" smtClean="0"/>
              <a:t>polarisable</a:t>
            </a:r>
            <a:r>
              <a:rPr lang="en-US" sz="1600" dirty="0" smtClean="0"/>
              <a:t>): </a:t>
            </a:r>
            <a:r>
              <a:rPr lang="en-US" sz="1600" dirty="0" err="1" smtClean="0"/>
              <a:t>Kollman</a:t>
            </a:r>
            <a:r>
              <a:rPr lang="en-US" sz="1600" dirty="0" smtClean="0"/>
              <a:t>, Dang-Chang, Ponder, </a:t>
            </a:r>
            <a:r>
              <a:rPr lang="en-US" sz="1600" dirty="0" err="1" smtClean="0"/>
              <a:t>Xantheas</a:t>
            </a:r>
            <a:r>
              <a:rPr lang="en-US" sz="1600" dirty="0" smtClean="0"/>
              <a:t>: AMOEBA, </a:t>
            </a:r>
            <a:r>
              <a:rPr lang="en-US" sz="1600" dirty="0" err="1" smtClean="0"/>
              <a:t>TTMn</a:t>
            </a:r>
            <a:r>
              <a:rPr lang="en-US" sz="1600" dirty="0" smtClean="0"/>
              <a:t>-F: 1990 onwards…</a:t>
            </a:r>
          </a:p>
          <a:p>
            <a:pPr marL="285750" indent="-285750">
              <a:spcBef>
                <a:spcPts val="1200"/>
              </a:spcBef>
              <a:buClr>
                <a:srgbClr val="008000"/>
              </a:buClr>
              <a:buFont typeface="Wingdings" charset="2"/>
              <a:buChar char="§"/>
            </a:pPr>
            <a:r>
              <a:rPr lang="en-US" sz="1600" i="1" dirty="0" err="1" smtClean="0"/>
              <a:t>Ab</a:t>
            </a:r>
            <a:r>
              <a:rPr lang="en-US" sz="1600" i="1" dirty="0" smtClean="0"/>
              <a:t> initio</a:t>
            </a:r>
            <a:r>
              <a:rPr lang="en-US" sz="1600" dirty="0" smtClean="0"/>
              <a:t>-based: </a:t>
            </a:r>
            <a:r>
              <a:rPr lang="en-US" sz="1600" dirty="0" err="1" smtClean="0"/>
              <a:t>Clementi</a:t>
            </a:r>
            <a:r>
              <a:rPr lang="en-US" sz="1600" dirty="0" smtClean="0"/>
              <a:t>, Jordan, </a:t>
            </a:r>
            <a:r>
              <a:rPr lang="en-US" sz="1600" dirty="0" err="1" smtClean="0"/>
              <a:t>Szalewicz</a:t>
            </a:r>
            <a:r>
              <a:rPr lang="en-US" sz="1600" dirty="0" smtClean="0"/>
              <a:t>...: 1976 onwards…</a:t>
            </a:r>
          </a:p>
          <a:p>
            <a:pPr marL="285750" indent="-285750">
              <a:spcBef>
                <a:spcPts val="1200"/>
              </a:spcBef>
              <a:buClr>
                <a:srgbClr val="008000"/>
              </a:buClr>
              <a:buFont typeface="Wingdings" charset="2"/>
              <a:buChar char="§"/>
            </a:pPr>
            <a:r>
              <a:rPr lang="en-US" sz="1600" dirty="0" smtClean="0"/>
              <a:t>DFT: </a:t>
            </a:r>
            <a:r>
              <a:rPr lang="en-US" sz="1600" dirty="0" err="1" smtClean="0"/>
              <a:t>Parrinello</a:t>
            </a:r>
            <a:r>
              <a:rPr lang="en-US" sz="1600" dirty="0" smtClean="0"/>
              <a:t>, Car, </a:t>
            </a:r>
            <a:r>
              <a:rPr lang="en-US" sz="1600" dirty="0" err="1" smtClean="0"/>
              <a:t>Sprik</a:t>
            </a:r>
            <a:r>
              <a:rPr lang="en-US" sz="1600" dirty="0" smtClean="0"/>
              <a:t>, Tuckerman, </a:t>
            </a:r>
            <a:r>
              <a:rPr lang="en-US" sz="1600" dirty="0" err="1" smtClean="0"/>
              <a:t>Galli</a:t>
            </a:r>
            <a:r>
              <a:rPr lang="en-US" sz="1600" dirty="0" smtClean="0"/>
              <a:t> and many others:1992 onwards…</a:t>
            </a:r>
          </a:p>
          <a:p>
            <a:pPr marL="285750" indent="-285750">
              <a:spcBef>
                <a:spcPts val="1200"/>
              </a:spcBef>
              <a:buClr>
                <a:srgbClr val="008000"/>
              </a:buClr>
              <a:buFont typeface="Wingdings" charset="2"/>
              <a:buChar char="§"/>
            </a:pPr>
            <a:r>
              <a:rPr lang="en-US" sz="1600" dirty="0" smtClean="0"/>
              <a:t>Quantum nuclear corrections with path integrals: </a:t>
            </a:r>
            <a:r>
              <a:rPr lang="en-US" sz="1600" dirty="0" err="1" smtClean="0"/>
              <a:t>Manolopoulos</a:t>
            </a:r>
            <a:r>
              <a:rPr lang="en-US" sz="1600" dirty="0" smtClean="0"/>
              <a:t>, </a:t>
            </a:r>
            <a:r>
              <a:rPr lang="en-US" sz="1600" dirty="0" err="1" smtClean="0"/>
              <a:t>Xantheas</a:t>
            </a:r>
            <a:r>
              <a:rPr lang="en-US" sz="1600" dirty="0" smtClean="0"/>
              <a:t>, Car..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07904" y="1412776"/>
            <a:ext cx="2160240" cy="1200329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After 80 years of intensive effort by 1000’s of researchers…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57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764704"/>
            <a:ext cx="5321920" cy="648072"/>
          </a:xfrm>
        </p:spPr>
        <p:txBody>
          <a:bodyPr/>
          <a:lstStyle/>
          <a:p>
            <a:r>
              <a:rPr lang="en-US" dirty="0" smtClean="0"/>
              <a:t>Big DFT problems…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004048" y="836712"/>
            <a:ext cx="3960440" cy="5542875"/>
            <a:chOff x="5004048" y="836712"/>
            <a:chExt cx="3960440" cy="5542875"/>
          </a:xfrm>
        </p:grpSpPr>
        <p:grpSp>
          <p:nvGrpSpPr>
            <p:cNvPr id="10" name="Group 9"/>
            <p:cNvGrpSpPr/>
            <p:nvPr/>
          </p:nvGrpSpPr>
          <p:grpSpPr>
            <a:xfrm>
              <a:off x="5292080" y="836712"/>
              <a:ext cx="3672408" cy="4464496"/>
              <a:chOff x="5292080" y="980728"/>
              <a:chExt cx="3672408" cy="4464496"/>
            </a:xfrm>
          </p:grpSpPr>
          <p:grpSp>
            <p:nvGrpSpPr>
              <p:cNvPr id="3" name="Group 12"/>
              <p:cNvGrpSpPr>
                <a:grpSpLocks/>
              </p:cNvGrpSpPr>
              <p:nvPr/>
            </p:nvGrpSpPr>
            <p:grpSpPr bwMode="auto">
              <a:xfrm>
                <a:off x="5292080" y="980728"/>
                <a:ext cx="3672408" cy="4464496"/>
                <a:chOff x="3424" y="618"/>
                <a:chExt cx="2132" cy="2700"/>
              </a:xfrm>
              <a:effectLst/>
            </p:grpSpPr>
            <p:pic>
              <p:nvPicPr>
                <p:cNvPr id="4" name="Picture 6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757" r="67314" b="34236"/>
                <a:stretch>
                  <a:fillRect/>
                </a:stretch>
              </p:blipFill>
              <p:spPr bwMode="auto">
                <a:xfrm>
                  <a:off x="3424" y="618"/>
                  <a:ext cx="1679" cy="191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3696" y="2568"/>
                  <a:ext cx="1860" cy="750"/>
                </a:xfrm>
                <a:prstGeom prst="rect">
                  <a:avLst/>
                </a:prstGeom>
                <a:solidFill>
                  <a:srgbClr val="E6FFC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sz="1800" dirty="0"/>
                    <a:t>Relative energies of ice structures: </a:t>
                  </a:r>
                  <a:r>
                    <a:rPr lang="en-GB" sz="1800" dirty="0" err="1"/>
                    <a:t>Santra</a:t>
                  </a:r>
                  <a:r>
                    <a:rPr lang="en-GB" sz="1800" dirty="0"/>
                    <a:t>, </a:t>
                  </a:r>
                  <a:r>
                    <a:rPr lang="en-GB" sz="1800" dirty="0" err="1" smtClean="0"/>
                    <a:t>Alfè</a:t>
                  </a:r>
                  <a:r>
                    <a:rPr lang="en-GB" sz="1800" dirty="0" smtClean="0"/>
                    <a:t>, Car</a:t>
                  </a:r>
                  <a:r>
                    <a:rPr lang="en-GB" sz="1800" dirty="0"/>
                    <a:t>, </a:t>
                  </a:r>
                  <a:r>
                    <a:rPr lang="en-GB" sz="1800" dirty="0" err="1"/>
                    <a:t>Michaelides</a:t>
                  </a:r>
                  <a:r>
                    <a:rPr lang="en-GB" sz="1800" dirty="0"/>
                    <a:t>, </a:t>
                  </a:r>
                  <a:r>
                    <a:rPr lang="en-GB" sz="1800" dirty="0" err="1"/>
                    <a:t>Scheffler</a:t>
                  </a:r>
                  <a:r>
                    <a:rPr lang="en-GB" sz="1800" dirty="0"/>
                    <a:t> </a:t>
                  </a:r>
                  <a:r>
                    <a:rPr lang="en-GB" sz="1800" i="1" dirty="0"/>
                    <a:t>et al.</a:t>
                  </a:r>
                  <a:r>
                    <a:rPr lang="en-GB" sz="1800" dirty="0"/>
                    <a:t>, PRL 2011</a:t>
                  </a:r>
                  <a:endParaRPr lang="en-US" sz="1800" dirty="0"/>
                </a:p>
              </p:txBody>
            </p:sp>
          </p:grpSp>
          <p:sp>
            <p:nvSpPr>
              <p:cNvPr id="7" name="Rectangle 6"/>
              <p:cNvSpPr/>
              <p:nvPr/>
            </p:nvSpPr>
            <p:spPr>
              <a:xfrm>
                <a:off x="6300192" y="1700808"/>
                <a:ext cx="576064" cy="1440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004048" y="5733256"/>
              <a:ext cx="3888432" cy="646331"/>
            </a:xfrm>
            <a:prstGeom prst="rect">
              <a:avLst/>
            </a:prstGeom>
            <a:noFill/>
            <a:ln w="38100" cmpd="sng"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Transition pressures between ice structures can be off by a factor 10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9512" y="1340768"/>
            <a:ext cx="5328592" cy="5184576"/>
            <a:chOff x="179512" y="1340768"/>
            <a:chExt cx="5328592" cy="51845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512" y="2348880"/>
              <a:ext cx="5328592" cy="363697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55576" y="1340768"/>
              <a:ext cx="3600400" cy="923330"/>
            </a:xfrm>
            <a:prstGeom prst="rect">
              <a:avLst/>
            </a:prstGeom>
            <a:solidFill>
              <a:srgbClr val="E5F5F7"/>
            </a:solidFill>
            <a:ln w="38100" cmpd="sng">
              <a:solidFill>
                <a:schemeClr val="accent2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Predicted density of water can be 30% too low with some </a:t>
              </a:r>
              <a:r>
                <a:rPr lang="en-US" dirty="0" err="1" smtClean="0"/>
                <a:t>functionals</a:t>
              </a:r>
              <a:r>
                <a:rPr lang="en-US" dirty="0" smtClean="0"/>
                <a:t> (icebergs would sink!)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5576" y="5940568"/>
              <a:ext cx="3960440" cy="584776"/>
            </a:xfrm>
            <a:prstGeom prst="rect">
              <a:avLst/>
            </a:prstGeom>
            <a:solidFill>
              <a:schemeClr val="accent2">
                <a:lumMod val="25000"/>
                <a:lumOff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Wang, </a:t>
              </a:r>
              <a:r>
                <a:rPr lang="en-US" sz="1600" dirty="0" err="1" smtClean="0"/>
                <a:t>Román</a:t>
              </a:r>
              <a:r>
                <a:rPr lang="en-US" sz="1600" dirty="0" smtClean="0"/>
                <a:t>-Pérez, </a:t>
              </a:r>
              <a:r>
                <a:rPr lang="en-US" sz="1600" dirty="0" err="1" smtClean="0"/>
                <a:t>Soler</a:t>
              </a:r>
              <a:r>
                <a:rPr lang="en-US" sz="1600" dirty="0" smtClean="0"/>
                <a:t>, </a:t>
              </a:r>
              <a:r>
                <a:rPr lang="en-US" sz="1600" dirty="0" err="1" smtClean="0"/>
                <a:t>Artacho</a:t>
              </a:r>
              <a:r>
                <a:rPr lang="en-US" sz="1600" dirty="0" smtClean="0"/>
                <a:t>, </a:t>
              </a:r>
              <a:r>
                <a:rPr lang="en-US" sz="1600" dirty="0" err="1" smtClean="0"/>
                <a:t>Fernández</a:t>
              </a:r>
              <a:r>
                <a:rPr lang="en-US" sz="1600" dirty="0" smtClean="0"/>
                <a:t>-Serra, J. Chem. Phys. (2011)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69244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692696"/>
            <a:ext cx="8489950" cy="648072"/>
          </a:xfrm>
        </p:spPr>
        <p:txBody>
          <a:bodyPr/>
          <a:lstStyle/>
          <a:p>
            <a:pPr algn="l"/>
            <a:r>
              <a:rPr lang="en-US" dirty="0" smtClean="0"/>
              <a:t>      Parts of the energy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566316"/>
              </p:ext>
            </p:extLst>
          </p:nvPr>
        </p:nvGraphicFramePr>
        <p:xfrm>
          <a:off x="611561" y="1340768"/>
          <a:ext cx="6768751" cy="305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44"/>
                <a:gridCol w="3492631"/>
                <a:gridCol w="1584176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600" b="0" baseline="30000" dirty="0" smtClean="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-order</a:t>
                      </a:r>
                      <a:r>
                        <a:rPr lang="en-US" sz="1600" b="0" dirty="0" smtClean="0"/>
                        <a:t>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electrostatics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rgbClr val="004359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rgbClr val="004359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Coulomb interaction of unperturbed charge distributions of monomers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4359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2-body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4359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4359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Polarisation</a:t>
                      </a:r>
                      <a:endParaRPr lang="en-US" sz="1600" dirty="0"/>
                    </a:p>
                  </a:txBody>
                  <a:tcPr>
                    <a:lnL w="57150" cap="flat" cmpd="sng" algn="ctr">
                      <a:solidFill>
                        <a:srgbClr val="004359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600" b="0" baseline="30000" dirty="0" smtClean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-order electrostatics (NB: not just dipolar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polarisability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Many-body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4359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Exchange-overlap </a:t>
                      </a:r>
                      <a:endParaRPr lang="en-US" sz="1600" dirty="0"/>
                    </a:p>
                  </a:txBody>
                  <a:tcPr>
                    <a:lnL w="57150" cap="flat" cmpd="sng" algn="ctr">
                      <a:solidFill>
                        <a:srgbClr val="004359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Pauli repulsion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of closed shells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Mainly 2-body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4359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Dispersion</a:t>
                      </a:r>
                      <a:endParaRPr lang="en-US" sz="1600" dirty="0"/>
                    </a:p>
                  </a:txBody>
                  <a:tcPr>
                    <a:lnL w="57150" cap="flat" cmpd="sng" algn="ctr">
                      <a:solidFill>
                        <a:srgbClr val="004359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Non-local electron correlation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Mainly 2-body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4359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Monomer deformation</a:t>
                      </a:r>
                      <a:endParaRPr lang="en-US" sz="1600" dirty="0"/>
                    </a:p>
                  </a:txBody>
                  <a:tcPr>
                    <a:lnL w="57150" cap="flat" cmpd="sng" algn="ctr">
                      <a:solidFill>
                        <a:srgbClr val="004359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Bond stretch, bond-angle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bend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1-body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4359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Charge transfer</a:t>
                      </a:r>
                      <a:endParaRPr lang="en-US" sz="1600" dirty="0"/>
                    </a:p>
                  </a:txBody>
                  <a:tcPr>
                    <a:lnL w="57150" cap="flat" cmpd="sng" algn="ctr">
                      <a:solidFill>
                        <a:srgbClr val="004359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rgbClr val="004359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Partial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covalency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004359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Mainly 2-body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4359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004359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755576" y="4585568"/>
            <a:ext cx="6921500" cy="1723752"/>
            <a:chOff x="1111250" y="4293096"/>
            <a:chExt cx="6921500" cy="1723752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3809368"/>
                </p:ext>
              </p:extLst>
            </p:nvPr>
          </p:nvGraphicFramePr>
          <p:xfrm>
            <a:off x="1111250" y="4725144"/>
            <a:ext cx="6921500" cy="749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4" name="Equation" r:id="rId3" imgW="6921500" imgH="749300" progId="Equation.3">
                    <p:embed/>
                  </p:oleObj>
                </mc:Choice>
                <mc:Fallback>
                  <p:oleObj name="Equation" r:id="rId3" imgW="6921500" imgH="749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111250" y="4725144"/>
                          <a:ext cx="6921500" cy="749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83093732"/>
                </p:ext>
              </p:extLst>
            </p:nvPr>
          </p:nvGraphicFramePr>
          <p:xfrm>
            <a:off x="1115616" y="5661248"/>
            <a:ext cx="50927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5" name="Equation" r:id="rId5" imgW="5092700" imgH="355600" progId="Equation.3">
                    <p:embed/>
                  </p:oleObj>
                </mc:Choice>
                <mc:Fallback>
                  <p:oleObj name="Equation" r:id="rId5" imgW="5092700" imgH="355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115616" y="5661248"/>
                          <a:ext cx="50927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1115616" y="4293096"/>
              <a:ext cx="3528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The many-body expansion: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516216" y="5795972"/>
            <a:ext cx="2304256" cy="36933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Xantheas</a:t>
            </a:r>
            <a:r>
              <a:rPr lang="en-US" dirty="0" smtClean="0"/>
              <a:t> </a:t>
            </a:r>
            <a:r>
              <a:rPr lang="en-US" i="1" dirty="0" smtClean="0"/>
              <a:t>et al…</a:t>
            </a:r>
            <a:endParaRPr lang="en-US" dirty="0"/>
          </a:p>
        </p:txBody>
      </p:sp>
      <p:pic>
        <p:nvPicPr>
          <p:cNvPr id="9" name="Picture 8" descr="water_dimer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6"/>
          <a:stretch/>
        </p:blipFill>
        <p:spPr>
          <a:xfrm>
            <a:off x="6982880" y="692696"/>
            <a:ext cx="202922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07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620688"/>
            <a:ext cx="8489950" cy="576064"/>
          </a:xfrm>
        </p:spPr>
        <p:txBody>
          <a:bodyPr/>
          <a:lstStyle/>
          <a:p>
            <a:r>
              <a:rPr lang="en-US" dirty="0" smtClean="0"/>
              <a:t>QMC and quantum chemistry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3861048"/>
            <a:ext cx="7056784" cy="2646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Quantum chemistry (</a:t>
            </a:r>
            <a:r>
              <a:rPr lang="en-US" sz="2000" b="1" dirty="0" err="1" smtClean="0">
                <a:solidFill>
                  <a:srgbClr val="FF0000"/>
                </a:solidFill>
              </a:rPr>
              <a:t>Molpro</a:t>
            </a:r>
            <a:r>
              <a:rPr lang="en-US" sz="2000" b="1" dirty="0" smtClean="0">
                <a:solidFill>
                  <a:srgbClr val="FF0000"/>
                </a:solidFill>
              </a:rPr>
              <a:t> code)</a:t>
            </a:r>
          </a:p>
          <a:p>
            <a:pPr marL="285750" indent="-285750">
              <a:spcBef>
                <a:spcPts val="600"/>
              </a:spcBef>
              <a:buClr>
                <a:srgbClr val="0000FF"/>
              </a:buClr>
              <a:buFont typeface="Wingdings" charset="2"/>
              <a:buChar char="v"/>
            </a:pPr>
            <a:r>
              <a:rPr lang="en-US" dirty="0" err="1" smtClean="0"/>
              <a:t>Hartree-Fock</a:t>
            </a:r>
            <a:r>
              <a:rPr lang="en-US" dirty="0" smtClean="0"/>
              <a:t>: best ground state without correlation</a:t>
            </a:r>
          </a:p>
          <a:p>
            <a:pPr marL="285750" indent="-285750">
              <a:spcBef>
                <a:spcPts val="600"/>
              </a:spcBef>
              <a:buClr>
                <a:srgbClr val="0000FF"/>
              </a:buClr>
              <a:buFont typeface="Wingdings" charset="2"/>
              <a:buChar char="v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-order </a:t>
            </a:r>
            <a:r>
              <a:rPr lang="en-US" dirty="0" err="1" smtClean="0"/>
              <a:t>Møller-Plesset</a:t>
            </a:r>
            <a:r>
              <a:rPr lang="en-US" dirty="0" smtClean="0"/>
              <a:t>: 2</a:t>
            </a:r>
            <a:r>
              <a:rPr lang="en-US" baseline="30000" dirty="0" smtClean="0"/>
              <a:t>nd</a:t>
            </a:r>
            <a:r>
              <a:rPr lang="en-US" dirty="0" smtClean="0"/>
              <a:t>-order Rayleigh-Schrödinger perturbation theory (good approx. for water)</a:t>
            </a:r>
          </a:p>
          <a:p>
            <a:pPr marL="285750" indent="-285750">
              <a:spcBef>
                <a:spcPts val="600"/>
              </a:spcBef>
              <a:buClr>
                <a:srgbClr val="0000FF"/>
              </a:buClr>
              <a:buFont typeface="Wingdings" charset="2"/>
              <a:buChar char="v"/>
            </a:pPr>
            <a:r>
              <a:rPr lang="en-US" dirty="0" smtClean="0"/>
              <a:t>Coupled-cluster hierarchy: CCSD (coupled cluster singles and doubles) is related to Random-Phase Approximation.</a:t>
            </a:r>
          </a:p>
          <a:p>
            <a:pPr marL="285750" indent="-285750">
              <a:spcBef>
                <a:spcPts val="600"/>
              </a:spcBef>
              <a:buClr>
                <a:srgbClr val="0000FF"/>
              </a:buClr>
              <a:buFont typeface="Wingdings" charset="2"/>
              <a:buChar char="v"/>
            </a:pPr>
            <a:r>
              <a:rPr lang="en-US" dirty="0" smtClean="0"/>
              <a:t>CCSD(T) is the “gold standard” of </a:t>
            </a:r>
            <a:r>
              <a:rPr lang="en-US" dirty="0" err="1" smtClean="0"/>
              <a:t>wavefunction</a:t>
            </a:r>
            <a:r>
              <a:rPr lang="en-US" dirty="0" smtClean="0"/>
              <a:t>-based quantum chemistry. Accuracy: within 1 </a:t>
            </a:r>
            <a:r>
              <a:rPr lang="en-US" dirty="0" err="1" smtClean="0"/>
              <a:t>meV</a:t>
            </a:r>
            <a:r>
              <a:rPr lang="en-US" dirty="0" smtClean="0"/>
              <a:t> of exact for water dimer.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1052736"/>
            <a:ext cx="7272808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Quantum Monte Carlo (CASINO code)</a:t>
            </a:r>
          </a:p>
          <a:p>
            <a:pPr marL="342900" indent="-342900">
              <a:spcBef>
                <a:spcPts val="600"/>
              </a:spcBef>
              <a:buClr>
                <a:srgbClr val="0000FF"/>
              </a:buClr>
              <a:buFont typeface="Wingdings" charset="2"/>
              <a:buChar char="v"/>
            </a:pPr>
            <a:r>
              <a:rPr lang="en-US" dirty="0" err="1" smtClean="0"/>
              <a:t>Variational</a:t>
            </a:r>
            <a:r>
              <a:rPr lang="en-US" dirty="0" smtClean="0"/>
              <a:t> Monte Carlo and Diffusion Monte Carlo (VMC &amp; DMC)</a:t>
            </a:r>
          </a:p>
          <a:p>
            <a:pPr marL="342900" indent="-342900">
              <a:spcBef>
                <a:spcPts val="600"/>
              </a:spcBef>
              <a:buClr>
                <a:srgbClr val="0000FF"/>
              </a:buClr>
              <a:buFont typeface="Wingdings" charset="2"/>
              <a:buChar char="v"/>
            </a:pPr>
            <a:r>
              <a:rPr lang="en-US" dirty="0" smtClean="0"/>
              <a:t>VMC is standard </a:t>
            </a:r>
            <a:r>
              <a:rPr lang="en-US" dirty="0" err="1" smtClean="0"/>
              <a:t>variational</a:t>
            </a:r>
            <a:r>
              <a:rPr lang="en-US" dirty="0" smtClean="0"/>
              <a:t> principle, with energy expectation value evaluated by Metropolis sampling. Trial </a:t>
            </a:r>
            <a:r>
              <a:rPr lang="en-US" dirty="0" err="1" smtClean="0"/>
              <a:t>wavefunction</a:t>
            </a:r>
            <a:r>
              <a:rPr lang="en-US" dirty="0" smtClean="0"/>
              <a:t>: Slater determinant multiplied by </a:t>
            </a:r>
            <a:r>
              <a:rPr lang="en-US" dirty="0" err="1" smtClean="0"/>
              <a:t>Jastrow</a:t>
            </a:r>
            <a:r>
              <a:rPr lang="en-US" dirty="0" smtClean="0"/>
              <a:t> (correlation) factor.</a:t>
            </a:r>
          </a:p>
          <a:p>
            <a:pPr marL="342900" indent="-342900">
              <a:spcBef>
                <a:spcPts val="600"/>
              </a:spcBef>
              <a:buClr>
                <a:srgbClr val="0000FF"/>
              </a:buClr>
              <a:buFont typeface="Wingdings" charset="2"/>
              <a:buChar char="v"/>
            </a:pPr>
            <a:r>
              <a:rPr lang="en-US" dirty="0" smtClean="0"/>
              <a:t>Diffusion Monte Carlo: Evolution in imaginary time goes to (in principle exact) ground state. Uses similarity of TDSE to diffusion equation. Many-electron </a:t>
            </a:r>
            <a:r>
              <a:rPr lang="en-US" dirty="0" err="1" smtClean="0"/>
              <a:t>wavefunction</a:t>
            </a:r>
            <a:r>
              <a:rPr lang="en-US" dirty="0" smtClean="0"/>
              <a:t> treated as “density” of diffusing walkers. In practice: fixed-node approximation.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266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764704"/>
            <a:ext cx="8489950" cy="576064"/>
          </a:xfrm>
        </p:spPr>
        <p:txBody>
          <a:bodyPr/>
          <a:lstStyle/>
          <a:p>
            <a:r>
              <a:rPr lang="en-US" dirty="0" smtClean="0"/>
              <a:t>Quantum Monte Carlo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11560" y="1196752"/>
            <a:ext cx="7632848" cy="2376264"/>
            <a:chOff x="611560" y="1268760"/>
            <a:chExt cx="7632848" cy="2376264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509101"/>
                </p:ext>
              </p:extLst>
            </p:nvPr>
          </p:nvGraphicFramePr>
          <p:xfrm>
            <a:off x="1403648" y="2971924"/>
            <a:ext cx="5321300" cy="673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45" name="Equation" r:id="rId4" imgW="5321300" imgH="673100" progId="Equation.3">
                    <p:embed/>
                  </p:oleObj>
                </mc:Choice>
                <mc:Fallback>
                  <p:oleObj name="Equation" r:id="rId4" imgW="5321300" imgH="673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403648" y="2971924"/>
                          <a:ext cx="5321300" cy="673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9"/>
            <p:cNvGrpSpPr/>
            <p:nvPr/>
          </p:nvGrpSpPr>
          <p:grpSpPr>
            <a:xfrm>
              <a:off x="611560" y="1268760"/>
              <a:ext cx="7632848" cy="1593468"/>
              <a:chOff x="611560" y="1412776"/>
              <a:chExt cx="7632848" cy="1593468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683568" y="1412776"/>
                <a:ext cx="74888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Basic ideas:</a:t>
                </a:r>
                <a:endParaRPr lang="en-US" sz="2000" dirty="0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611560" y="1916832"/>
                <a:ext cx="7632848" cy="873388"/>
                <a:chOff x="611560" y="1979548"/>
                <a:chExt cx="7632848" cy="873388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611560" y="1979548"/>
                  <a:ext cx="76328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 algn="dist">
                    <a:buClr>
                      <a:srgbClr val="0000FF"/>
                    </a:buClr>
                    <a:buFont typeface="Wingdings" charset="2"/>
                    <a:buChar char="v"/>
                  </a:pPr>
                  <a:r>
                    <a:rPr lang="en-US" dirty="0" smtClean="0"/>
                    <a:t>Propagation in imaginary time yields exact ground state:</a:t>
                  </a:r>
                  <a:endParaRPr lang="en-US" dirty="0"/>
                </a:p>
              </p:txBody>
            </p:sp>
            <p:graphicFrame>
              <p:nvGraphicFramePr>
                <p:cNvPr id="6" name="Object 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08772780"/>
                    </p:ext>
                  </p:extLst>
                </p:nvPr>
              </p:nvGraphicFramePr>
              <p:xfrm>
                <a:off x="2627784" y="2433836"/>
                <a:ext cx="2006600" cy="4191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6" name="Equation" r:id="rId6" imgW="2006600" imgH="419100" progId="Equation.3">
                        <p:embed/>
                      </p:oleObj>
                    </mc:Choice>
                    <mc:Fallback>
                      <p:oleObj name="Equation" r:id="rId6" imgW="2006600" imgH="419100" progId="Equation.3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627784" y="2433836"/>
                              <a:ext cx="2006600" cy="4191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9" name="TextBox 8"/>
              <p:cNvSpPr txBox="1"/>
              <p:nvPr/>
            </p:nvSpPr>
            <p:spPr>
              <a:xfrm>
                <a:off x="899592" y="2636912"/>
                <a:ext cx="38884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</a:t>
                </a:r>
                <a:r>
                  <a:rPr lang="en-US" dirty="0" smtClean="0"/>
                  <a:t>o that:</a:t>
                </a:r>
                <a:endParaRPr lang="en-US" dirty="0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611560" y="3573016"/>
            <a:ext cx="8064896" cy="2448272"/>
            <a:chOff x="611560" y="3573016"/>
            <a:chExt cx="7920880" cy="2299649"/>
          </a:xfrm>
        </p:grpSpPr>
        <p:grpSp>
          <p:nvGrpSpPr>
            <p:cNvPr id="20" name="Group 19"/>
            <p:cNvGrpSpPr/>
            <p:nvPr/>
          </p:nvGrpSpPr>
          <p:grpSpPr>
            <a:xfrm>
              <a:off x="611560" y="3573016"/>
              <a:ext cx="7920880" cy="2299649"/>
              <a:chOff x="611560" y="3573016"/>
              <a:chExt cx="7920880" cy="229964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611560" y="3573016"/>
                <a:ext cx="7920880" cy="1242720"/>
                <a:chOff x="611560" y="3573016"/>
                <a:chExt cx="7920880" cy="1242720"/>
              </a:xfrm>
            </p:grpSpPr>
            <p:graphicFrame>
              <p:nvGraphicFramePr>
                <p:cNvPr id="15" name="Object 1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77941861"/>
                    </p:ext>
                  </p:extLst>
                </p:nvPr>
              </p:nvGraphicFramePr>
              <p:xfrm>
                <a:off x="2555776" y="4018012"/>
                <a:ext cx="3594100" cy="4191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47" name="Equation" r:id="rId8" imgW="3594100" imgH="419100" progId="Equation.3">
                        <p:embed/>
                      </p:oleObj>
                    </mc:Choice>
                    <mc:Fallback>
                      <p:oleObj name="Equation" r:id="rId8" imgW="3594100" imgH="419100" progId="Equation.3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555776" y="4018012"/>
                              <a:ext cx="3594100" cy="4191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14" name="Group 13"/>
                <p:cNvGrpSpPr/>
                <p:nvPr/>
              </p:nvGrpSpPr>
              <p:grpSpPr>
                <a:xfrm>
                  <a:off x="611560" y="3573016"/>
                  <a:ext cx="7920880" cy="1242720"/>
                  <a:chOff x="611560" y="3563724"/>
                  <a:chExt cx="7920880" cy="1242720"/>
                </a:xfrm>
              </p:grpSpPr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611560" y="3563724"/>
                    <a:ext cx="705678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285750" indent="-285750">
                      <a:buClr>
                        <a:srgbClr val="0000FF"/>
                      </a:buClr>
                      <a:buFont typeface="Wingdings" charset="2"/>
                      <a:buChar char="v"/>
                    </a:pPr>
                    <a:r>
                      <a:rPr lang="en-US" dirty="0" smtClean="0"/>
                      <a:t>Time-dependent </a:t>
                    </a:r>
                    <a:r>
                      <a:rPr lang="en-US" dirty="0" err="1" smtClean="0"/>
                      <a:t>Schroedinger</a:t>
                    </a:r>
                    <a:r>
                      <a:rPr lang="en-US" dirty="0" smtClean="0"/>
                      <a:t> equation is like diffusion </a:t>
                    </a:r>
                    <a:r>
                      <a:rPr lang="en-US" dirty="0" err="1" smtClean="0"/>
                      <a:t>eqn</a:t>
                    </a:r>
                    <a:r>
                      <a:rPr lang="en-US" dirty="0" smtClean="0"/>
                      <a:t>:</a:t>
                    </a:r>
                    <a:endParaRPr lang="en-US" dirty="0"/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755576" y="4437112"/>
                    <a:ext cx="777686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s</a:t>
                    </a:r>
                    <a:r>
                      <a:rPr lang="en-US" dirty="0" smtClean="0"/>
                      <a:t>o represent       as population of diffusing “walkers” with birth and death</a:t>
                    </a:r>
                    <a:endParaRPr lang="en-US" dirty="0"/>
                  </a:p>
                </p:txBody>
              </p:sp>
            </p:grpSp>
          </p:grpSp>
          <p:sp>
            <p:nvSpPr>
              <p:cNvPr id="19" name="TextBox 18"/>
              <p:cNvSpPr txBox="1"/>
              <p:nvPr/>
            </p:nvSpPr>
            <p:spPr>
              <a:xfrm>
                <a:off x="4809067" y="5503333"/>
                <a:ext cx="1846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</p:grp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0883645"/>
                </p:ext>
              </p:extLst>
            </p:nvPr>
          </p:nvGraphicFramePr>
          <p:xfrm>
            <a:off x="2195736" y="4492352"/>
            <a:ext cx="254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48" name="Equation" r:id="rId10" imgW="254000" imgH="304800" progId="Equation.3">
                    <p:embed/>
                  </p:oleObj>
                </mc:Choice>
                <mc:Fallback>
                  <p:oleObj name="Equation" r:id="rId10" imgW="254000" imgH="304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195736" y="4492352"/>
                          <a:ext cx="254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" name="TextBox 22"/>
          <p:cNvSpPr txBox="1"/>
          <p:nvPr/>
        </p:nvSpPr>
        <p:spPr>
          <a:xfrm>
            <a:off x="611560" y="5013176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v"/>
            </a:pPr>
            <a:r>
              <a:rPr lang="en-US" dirty="0" smtClean="0"/>
              <a:t>Practical efficiency enormously improved by using “trial” </a:t>
            </a:r>
            <a:r>
              <a:rPr lang="en-US" dirty="0" err="1" smtClean="0"/>
              <a:t>wavefunction</a:t>
            </a:r>
            <a:r>
              <a:rPr lang="en-US" dirty="0" smtClean="0"/>
              <a:t> from </a:t>
            </a:r>
            <a:r>
              <a:rPr lang="en-US" dirty="0" err="1" smtClean="0"/>
              <a:t>variational</a:t>
            </a:r>
            <a:r>
              <a:rPr lang="en-US" dirty="0" smtClean="0"/>
              <a:t> Monte Carlo.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51520" y="5805264"/>
            <a:ext cx="8134424" cy="490735"/>
            <a:chOff x="254000" y="5805264"/>
            <a:chExt cx="8134424" cy="490735"/>
          </a:xfrm>
        </p:grpSpPr>
        <p:sp>
          <p:nvSpPr>
            <p:cNvPr id="25" name="TextBox 24"/>
            <p:cNvSpPr txBox="1"/>
            <p:nvPr/>
          </p:nvSpPr>
          <p:spPr>
            <a:xfrm>
              <a:off x="611560" y="5805264"/>
              <a:ext cx="7776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00FF"/>
                </a:buClr>
                <a:buFont typeface="Wingdings" charset="2"/>
                <a:buChar char="v"/>
              </a:pPr>
              <a:r>
                <a:rPr lang="en-US" dirty="0" smtClean="0"/>
                <a:t>Fixed node problem:       is an </a:t>
              </a:r>
              <a:r>
                <a:rPr lang="en-US" dirty="0" err="1" smtClean="0"/>
                <a:t>ampitude</a:t>
              </a:r>
              <a:r>
                <a:rPr lang="en-US" dirty="0" smtClean="0"/>
                <a:t>,</a:t>
              </a:r>
              <a:r>
                <a:rPr lang="en-US" dirty="0"/>
                <a:t> </a:t>
              </a:r>
              <a:r>
                <a:rPr lang="en-US" dirty="0" smtClean="0"/>
                <a:t>rather than a density.</a:t>
              </a:r>
              <a:r>
                <a:rPr lang="en-US" dirty="0"/>
                <a:t> </a:t>
              </a:r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43805280"/>
                </p:ext>
              </p:extLst>
            </p:nvPr>
          </p:nvGraphicFramePr>
          <p:xfrm>
            <a:off x="3093864" y="5860504"/>
            <a:ext cx="254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49" name="Equation" r:id="rId12" imgW="254000" imgH="304800" progId="Equation.3">
                    <p:embed/>
                  </p:oleObj>
                </mc:Choice>
                <mc:Fallback>
                  <p:oleObj name="Equation" r:id="rId12" imgW="254000" imgH="304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093864" y="5860504"/>
                          <a:ext cx="254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Box 17"/>
            <p:cNvSpPr txBox="1"/>
            <p:nvPr/>
          </p:nvSpPr>
          <p:spPr>
            <a:xfrm>
              <a:off x="254000" y="5926667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7347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764704"/>
            <a:ext cx="8489950" cy="576064"/>
          </a:xfrm>
        </p:spPr>
        <p:txBody>
          <a:bodyPr/>
          <a:lstStyle/>
          <a:p>
            <a:r>
              <a:rPr lang="en-US" dirty="0" smtClean="0"/>
              <a:t>QMC on </a:t>
            </a:r>
            <a:r>
              <a:rPr lang="en-US" dirty="0" err="1" smtClean="0"/>
              <a:t>petascale</a:t>
            </a:r>
            <a:r>
              <a:rPr lang="en-US" dirty="0" smtClean="0"/>
              <a:t> computers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2420888"/>
            <a:ext cx="5588000" cy="3340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5776" y="5867980"/>
            <a:ext cx="5976664" cy="36933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Parallel scaling of CASINO code on </a:t>
            </a:r>
            <a:r>
              <a:rPr lang="en-US" dirty="0" err="1" smtClean="0"/>
              <a:t>JaguarPF</a:t>
            </a:r>
            <a:r>
              <a:rPr lang="en-US" dirty="0" smtClean="0"/>
              <a:t> (ORNL)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191683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Advantages of QMC: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568" y="242088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66FF"/>
              </a:buClr>
              <a:buFont typeface="Wingdings" charset="2"/>
              <a:buChar char="v"/>
            </a:pPr>
            <a:r>
              <a:rPr lang="en-US" dirty="0" smtClean="0"/>
              <a:t>Easy to go to complete basis-set limit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314096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v"/>
            </a:pPr>
            <a:r>
              <a:rPr lang="en-US" dirty="0" smtClean="0"/>
              <a:t>Fairly mild scaling </a:t>
            </a:r>
            <a:r>
              <a:rPr lang="en-US" dirty="0" err="1" smtClean="0"/>
              <a:t>wrt</a:t>
            </a:r>
            <a:r>
              <a:rPr lang="en-US" dirty="0" smtClean="0"/>
              <a:t> system size O(</a:t>
            </a:r>
            <a:r>
              <a:rPr lang="en-US" i="1" dirty="0" smtClean="0"/>
              <a:t>N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3568" y="3861048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v"/>
            </a:pPr>
            <a:r>
              <a:rPr lang="en-US" dirty="0" smtClean="0"/>
              <a:t>Can be used either for isolated systems or in periodic boundary conditions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3568" y="5013176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66FF"/>
              </a:buClr>
              <a:buFont typeface="Wingdings" charset="2"/>
              <a:buChar char="v"/>
            </a:pPr>
            <a:r>
              <a:rPr lang="en-US" dirty="0" smtClean="0"/>
              <a:t>Ideally suited to massively parallel computers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64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CL_template_2012">
  <a:themeElements>
    <a:clrScheme name="Custom Design 15">
      <a:dk1>
        <a:srgbClr val="000000"/>
      </a:dk1>
      <a:lt1>
        <a:srgbClr val="FFFFFF"/>
      </a:lt1>
      <a:dk2>
        <a:srgbClr val="004359"/>
      </a:dk2>
      <a:lt2>
        <a:srgbClr val="808080"/>
      </a:lt2>
      <a:accent1>
        <a:srgbClr val="7FA1AC"/>
      </a:accent1>
      <a:accent2>
        <a:srgbClr val="004359"/>
      </a:accent2>
      <a:accent3>
        <a:srgbClr val="FFFFFF"/>
      </a:accent3>
      <a:accent4>
        <a:srgbClr val="000000"/>
      </a:accent4>
      <a:accent5>
        <a:srgbClr val="C0CDD2"/>
      </a:accent5>
      <a:accent6>
        <a:srgbClr val="003C50"/>
      </a:accent6>
      <a:hlink>
        <a:srgbClr val="459CBD"/>
      </a:hlink>
      <a:folHlink>
        <a:srgbClr val="B25D8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59CBD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UCL_template_2012.potx</Template>
  <TotalTime>2454</TotalTime>
  <Words>2120</Words>
  <Application>Microsoft Macintosh PowerPoint</Application>
  <PresentationFormat>On-screen Show (4:3)</PresentationFormat>
  <Paragraphs>211</Paragraphs>
  <Slides>25</Slides>
  <Notes>2</Notes>
  <HiddenSlides>0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UCL_template_2012</vt:lpstr>
      <vt:lpstr>Equation</vt:lpstr>
      <vt:lpstr>DFT problems with water? QMC to the rescue! Mike Gillan London Centre for Nanotechnology, UCL and Thomas Young Centre</vt:lpstr>
      <vt:lpstr>The people who are doing the real work…</vt:lpstr>
      <vt:lpstr>A bit of history…</vt:lpstr>
      <vt:lpstr>Water models through the ages…</vt:lpstr>
      <vt:lpstr>Big DFT problems…</vt:lpstr>
      <vt:lpstr>      Parts of the energy</vt:lpstr>
      <vt:lpstr>QMC and quantum chemistry</vt:lpstr>
      <vt:lpstr>Quantum Monte Carlo</vt:lpstr>
      <vt:lpstr>QMC on petascale computers</vt:lpstr>
      <vt:lpstr>The water monomer</vt:lpstr>
      <vt:lpstr>The water dimer: DMC</vt:lpstr>
      <vt:lpstr>Water dimer: correcting DFT for 1-body errors</vt:lpstr>
      <vt:lpstr>The water dimer: GAP</vt:lpstr>
      <vt:lpstr>GAP potentials: more details</vt:lpstr>
      <vt:lpstr>The water hexamer:  four isomers</vt:lpstr>
      <vt:lpstr>The structure of common everyday ice</vt:lpstr>
      <vt:lpstr>The phase diagram of water</vt:lpstr>
      <vt:lpstr>DFT and QMC for ice structures</vt:lpstr>
      <vt:lpstr> Hexamer in thermal equilibrium</vt:lpstr>
      <vt:lpstr>The nonamer in thermal equilibrium</vt:lpstr>
      <vt:lpstr>Pentadecamer (15mer) in thermal equilibrium</vt:lpstr>
      <vt:lpstr>Ice energetics with GAP</vt:lpstr>
      <vt:lpstr>Statistical benchmarking of liquid water with QMC</vt:lpstr>
      <vt:lpstr>Where are the errors in DFT functionals?</vt:lpstr>
      <vt:lpstr>Where so far? – Where next?</vt:lpstr>
    </vt:vector>
  </TitlesOfParts>
  <Company>UCL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Simon Brown</dc:creator>
  <cp:lastModifiedBy>Mike Gillan</cp:lastModifiedBy>
  <cp:revision>234</cp:revision>
  <dcterms:created xsi:type="dcterms:W3CDTF">2005-07-13T12:26:50Z</dcterms:created>
  <dcterms:modified xsi:type="dcterms:W3CDTF">2012-08-15T07:53:01Z</dcterms:modified>
</cp:coreProperties>
</file>